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59"/>
  </p:handout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6" r:id="rId52"/>
    <p:sldId id="309" r:id="rId53"/>
    <p:sldId id="310" r:id="rId54"/>
    <p:sldId id="311" r:id="rId55"/>
    <p:sldId id="317" r:id="rId56"/>
    <p:sldId id="318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691" autoAdjust="0"/>
  </p:normalViewPr>
  <p:slideViewPr>
    <p:cSldViewPr>
      <p:cViewPr varScale="1">
        <p:scale>
          <a:sx n="67" d="100"/>
          <a:sy n="67" d="100"/>
        </p:scale>
        <p:origin x="139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3" d="100"/>
          <a:sy n="53" d="100"/>
        </p:scale>
        <p:origin x="-261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A3366-8424-43DB-B712-FD54C85443EE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9BA8E4-75E8-488E-B48D-D503423E24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382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16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9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37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1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0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7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3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158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8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32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44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3EEE4-4A88-4E67-B3AC-81BA7EAC58D9}" type="datetimeFigureOut">
              <a:rPr lang="en-US" smtClean="0"/>
              <a:pPr/>
              <a:t>8/31/2016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04D3F-D8D7-4737-9C40-80290A1A5A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0.xml"/><Relationship Id="rId4" Type="http://schemas.openxmlformats.org/officeDocument/2006/relationships/slide" Target="slide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85800" y="2514600"/>
            <a:ext cx="3352800" cy="1219200"/>
          </a:xfrm>
          <a:prstGeom prst="roundRect">
            <a:avLst/>
          </a:prstGeom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  <a:softEdge rad="3175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Atlas,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Globe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ounded Rectangle 4">
            <a:hlinkClick r:id="rId2" action="ppaction://hlinksldjump"/>
          </p:cNvPr>
          <p:cNvSpPr/>
          <p:nvPr/>
        </p:nvSpPr>
        <p:spPr>
          <a:xfrm>
            <a:off x="4419600" y="533400"/>
            <a:ext cx="3962400" cy="1219200"/>
          </a:xfrm>
          <a:prstGeom prst="round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Pengertian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fungsi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ounded Rectangle 5">
            <a:hlinkClick r:id="rId3" action="ppaction://hlinksldjump"/>
          </p:cNvPr>
          <p:cNvSpPr/>
          <p:nvPr/>
        </p:nvSpPr>
        <p:spPr>
          <a:xfrm>
            <a:off x="4419600" y="1905000"/>
            <a:ext cx="3962400" cy="1219200"/>
          </a:xfrm>
          <a:prstGeom prst="round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Jenis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unsur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19600" y="3276600"/>
            <a:ext cx="3962400" cy="1219200"/>
          </a:xfrm>
          <a:prstGeom prst="round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Memperbesar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memperkecil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419600" y="4648200"/>
            <a:ext cx="3962400" cy="1219200"/>
          </a:xfrm>
          <a:prstGeom prst="round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Mengidentifikasi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unsurunsur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geografis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633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609600"/>
            <a:ext cx="8077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a. 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66800" y="1330039"/>
            <a:ext cx="7543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memuat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gambaran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kenampakan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permukaan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bumi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Kenampakan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terdiri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atas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kenampakan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alami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sungai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danau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gunung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nl-NL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teluk, dan sebagainya) dan kenampakan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budaya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jalan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waduk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bangunan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sebagainya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).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425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1159670"/>
            <a:ext cx="7924800" cy="10772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398463" indent="-398463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1.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Topografis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berskala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besar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).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457200"/>
            <a:ext cx="7924800" cy="646331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Contoh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adalah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7142" y="2362200"/>
            <a:ext cx="792725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400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 topografi memetakan tempat-tempat dipermukaan bumi yang </a:t>
            </a:r>
            <a:r>
              <a:rPr lang="nb-NO" sz="4000" dirty="0">
                <a:ln w="18415" cmpd="sng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berketinggian sama </a:t>
            </a:r>
            <a:r>
              <a:rPr lang="nb-NO" sz="4000" dirty="0">
                <a:ln w="18415" cmpd="sng">
                  <a:solidFill>
                    <a:sysClr val="windowText" lastClr="000000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dari permukaan laut menjadi bentuk garis-garis kontur, dengan satu garis kontur mewakili satu ketinggian.</a:t>
            </a:r>
            <a:endParaRPr lang="en-US" sz="4000" dirty="0">
              <a:ln w="18415" cmpd="sng">
                <a:solidFill>
                  <a:sysClr val="windowText" lastClr="000000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2050" name="Picture 2" descr="http://3.bp.blogspot.com/-3k59xe0w00M/TafKgEHwNMI/AAAAAAAAACM/SHplt9strx8/s1600/topomap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3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381000"/>
            <a:ext cx="8305800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/>
            <a:r>
              <a:rPr lang="en-US" sz="3600" dirty="0" smtClean="0"/>
              <a:t>2. </a:t>
            </a:r>
            <a:r>
              <a:rPr lang="en-US" sz="3600" dirty="0" err="1" smtClean="0"/>
              <a:t>Peta</a:t>
            </a:r>
            <a:r>
              <a:rPr lang="en-US" sz="3600" dirty="0" smtClean="0"/>
              <a:t> </a:t>
            </a:r>
            <a:r>
              <a:rPr lang="en-US" sz="3600" dirty="0" err="1" smtClean="0"/>
              <a:t>Chorografis</a:t>
            </a:r>
            <a:r>
              <a:rPr lang="en-US" sz="3600" dirty="0" smtClean="0"/>
              <a:t> (</a:t>
            </a:r>
            <a:r>
              <a:rPr lang="en-US" sz="3600" dirty="0" err="1" smtClean="0"/>
              <a:t>peta</a:t>
            </a:r>
            <a:r>
              <a:rPr lang="en-US" sz="3600" dirty="0" smtClean="0"/>
              <a:t> </a:t>
            </a:r>
            <a:r>
              <a:rPr lang="en-US" sz="3600" dirty="0" err="1" smtClean="0"/>
              <a:t>umum</a:t>
            </a:r>
            <a:r>
              <a:rPr lang="en-US" sz="3600" dirty="0" smtClean="0"/>
              <a:t> </a:t>
            </a:r>
            <a:r>
              <a:rPr lang="en-US" sz="3600" dirty="0" err="1" smtClean="0"/>
              <a:t>skala</a:t>
            </a:r>
            <a:r>
              <a:rPr lang="en-US" sz="3600" dirty="0" smtClean="0"/>
              <a:t> </a:t>
            </a:r>
            <a:r>
              <a:rPr lang="en-US" sz="3600" dirty="0" err="1" smtClean="0"/>
              <a:t>sedang</a:t>
            </a:r>
            <a:r>
              <a:rPr lang="en-US" sz="3600" dirty="0" smtClean="0"/>
              <a:t>).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676400"/>
            <a:ext cx="8305800" cy="39703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sv-SE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 </a:t>
            </a:r>
            <a:r>
              <a:rPr lang="sv-SE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kadaster: berskala 1 : 100  - 1 : 5.000.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sv-SE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  </a:t>
            </a:r>
            <a:r>
              <a:rPr lang="sv-SE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skala besar: berskala 1: 50.000 - 1 : 250.000.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berskala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1:50.000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disebut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detail </a:t>
            </a:r>
            <a:r>
              <a:rPr lang="en-US" sz="28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endParaRPr lang="en-US" sz="28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berskala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1:250.000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disebut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ikhtisar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sv-SE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 </a:t>
            </a:r>
            <a:r>
              <a:rPr lang="sv-SE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skala sedang: berskala 1 : 250.000 </a:t>
            </a:r>
            <a:r>
              <a:rPr lang="sv-SE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sampai 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dengan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 : 500.000.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skala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kecil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berskala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1 : 500.000 </a:t>
            </a:r>
            <a:r>
              <a:rPr lang="en-US" sz="2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sampai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dengan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 : 1.000.000.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nn-NO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 </a:t>
            </a:r>
            <a:r>
              <a:rPr lang="nn-NO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geografi: berskala 1 : 1.000.000 atau lebih.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642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8077200" cy="132343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15938" indent="-515938"/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3. </a:t>
            </a:r>
            <a:r>
              <a:rPr lang="en-US" sz="4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Dunia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berskala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kecil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).</a:t>
            </a:r>
          </a:p>
        </p:txBody>
      </p:sp>
      <p:pic>
        <p:nvPicPr>
          <p:cNvPr id="3" name="Picture 14" descr="D:\Manto\KBM 1213\Bahan Ajar\Sem 1\Home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5181600"/>
            <a:ext cx="990600" cy="1092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70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533400"/>
            <a:ext cx="34801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b.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khusus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800" y="1253180"/>
            <a:ext cx="77724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khusus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(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tematik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)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menggambarkan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kenampakan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khusus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atau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mempunyai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tema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khusus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66800" y="4724400"/>
            <a:ext cx="5902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Contoh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Peta</a:t>
            </a: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54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Khusus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093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85750"/>
            <a:ext cx="4403915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8600" y="4744409"/>
            <a:ext cx="35814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1" algn="ctr"/>
            <a:r>
              <a:rPr lang="en-US" sz="40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Peta</a:t>
            </a:r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RW </a:t>
            </a:r>
            <a:r>
              <a:rPr lang="en-US" sz="40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Kelurahan</a:t>
            </a:r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40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Cibubur</a:t>
            </a:r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57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ndahsaja.com/wp-content/uploads/2011/11/peta-wisata-bal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9143999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98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psdismp.files.wordpress.com/2008/02/04-peta-potensi-ik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" y="15766"/>
            <a:ext cx="9138745" cy="699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25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ydestinygirls.files.wordpress.com/2012/06/peta-prakiraan-sifat-hujan-musim-kemarau-20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32" y="1"/>
            <a:ext cx="9175532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274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457200"/>
            <a:ext cx="7924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Dinamic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: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yaitu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yang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menggambarkan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labil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meningkat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2631572"/>
            <a:ext cx="79248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Misalnya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transmigrasi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urbanisasi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endParaRPr lang="en-US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aliran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sungai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endParaRPr lang="en-US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perluasan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tambang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4" name="Picture 14" descr="D:\Manto\KBM 1213\Bahan Ajar\Sem 1\Home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5181600"/>
            <a:ext cx="990600" cy="1092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787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48000"/>
                <a:lumOff val="52000"/>
              </a:schemeClr>
            </a:gs>
            <a:gs pos="69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57200"/>
            <a:ext cx="8229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/>
              <a:t>Perhatikanlah</a:t>
            </a:r>
            <a:r>
              <a:rPr lang="en-US" sz="4800" dirty="0"/>
              <a:t> </a:t>
            </a:r>
            <a:r>
              <a:rPr lang="en-US" sz="4800" b="1" dirty="0" err="1"/>
              <a:t>gambar</a:t>
            </a:r>
            <a:r>
              <a:rPr lang="en-US" sz="4800" b="1" dirty="0"/>
              <a:t> </a:t>
            </a:r>
            <a:r>
              <a:rPr lang="en-US" sz="4800" b="1" dirty="0" err="1" smtClean="0"/>
              <a:t>berikut</a:t>
            </a:r>
            <a:r>
              <a:rPr lang="en-US" sz="4800" b="1" dirty="0" smtClean="0"/>
              <a:t>! </a:t>
            </a:r>
          </a:p>
          <a:p>
            <a:r>
              <a:rPr lang="en-US" sz="4800" b="1" dirty="0" err="1" smtClean="0"/>
              <a:t>Bila</a:t>
            </a:r>
            <a:r>
              <a:rPr lang="en-US" sz="4800" b="1" dirty="0" smtClean="0"/>
              <a:t> </a:t>
            </a:r>
            <a:r>
              <a:rPr lang="en-US" sz="4800" dirty="0" err="1" smtClean="0"/>
              <a:t>melihat</a:t>
            </a:r>
            <a:r>
              <a:rPr lang="en-US" sz="4800" dirty="0" smtClean="0"/>
              <a:t> </a:t>
            </a:r>
            <a:r>
              <a:rPr lang="en-US" sz="4800" dirty="0" err="1"/>
              <a:t>suatu</a:t>
            </a:r>
            <a:r>
              <a:rPr lang="en-US" sz="4800" dirty="0"/>
              <a:t> </a:t>
            </a:r>
            <a:r>
              <a:rPr lang="en-US" sz="4800" dirty="0" err="1"/>
              <a:t>wilayah</a:t>
            </a:r>
            <a:r>
              <a:rPr lang="en-US" sz="4800" dirty="0"/>
              <a:t> </a:t>
            </a:r>
            <a:r>
              <a:rPr lang="en-US" sz="4800" dirty="0" err="1"/>
              <a:t>dari</a:t>
            </a:r>
            <a:r>
              <a:rPr lang="en-US" sz="4800" dirty="0"/>
              <a:t> </a:t>
            </a:r>
            <a:r>
              <a:rPr lang="en-US" sz="4800" dirty="0" err="1"/>
              <a:t>dalam</a:t>
            </a:r>
            <a:r>
              <a:rPr lang="en-US" sz="4800" dirty="0"/>
              <a:t> </a:t>
            </a:r>
            <a:r>
              <a:rPr lang="en-US" sz="4800" dirty="0" err="1"/>
              <a:t>pesawat</a:t>
            </a:r>
            <a:r>
              <a:rPr lang="en-US" sz="4800" dirty="0" smtClean="0"/>
              <a:t>, </a:t>
            </a:r>
            <a:r>
              <a:rPr lang="en-US" sz="4800" dirty="0" err="1" smtClean="0"/>
              <a:t>kenampakan</a:t>
            </a:r>
            <a:r>
              <a:rPr lang="en-US" sz="4800" dirty="0" smtClean="0"/>
              <a:t> </a:t>
            </a:r>
            <a:r>
              <a:rPr lang="en-US" sz="4800" dirty="0" err="1" smtClean="0"/>
              <a:t>serupa</a:t>
            </a:r>
            <a:r>
              <a:rPr lang="en-US" sz="4800" dirty="0" smtClean="0"/>
              <a:t> </a:t>
            </a:r>
            <a:r>
              <a:rPr lang="en-US" sz="4800" dirty="0" err="1"/>
              <a:t>gambar</a:t>
            </a:r>
            <a:r>
              <a:rPr lang="en-US" sz="4800" dirty="0"/>
              <a:t> </a:t>
            </a:r>
            <a:r>
              <a:rPr lang="en-US" sz="4800" dirty="0" err="1"/>
              <a:t>itulah</a:t>
            </a:r>
            <a:r>
              <a:rPr lang="en-US" sz="4800" dirty="0"/>
              <a:t> yang </a:t>
            </a:r>
            <a:r>
              <a:rPr lang="en-US" sz="4800" dirty="0" err="1" smtClean="0"/>
              <a:t>akan</a:t>
            </a:r>
            <a:r>
              <a:rPr lang="en-US" sz="4800" dirty="0" smtClean="0"/>
              <a:t> </a:t>
            </a:r>
            <a:r>
              <a:rPr lang="en-US" sz="4800" dirty="0" err="1" smtClean="0"/>
              <a:t>terlihat</a:t>
            </a:r>
            <a:r>
              <a:rPr lang="en-US" sz="4800" dirty="0" smtClean="0"/>
              <a:t> </a:t>
            </a:r>
            <a:r>
              <a:rPr lang="en-US" sz="4800" dirty="0" err="1" smtClean="0"/>
              <a:t>termasuk</a:t>
            </a:r>
            <a:r>
              <a:rPr lang="en-US" sz="4800" dirty="0" smtClean="0"/>
              <a:t> </a:t>
            </a:r>
            <a:r>
              <a:rPr lang="en-US" sz="4800" dirty="0" err="1" smtClean="0"/>
              <a:t>didalamnya</a:t>
            </a:r>
            <a:r>
              <a:rPr lang="en-US" sz="4800" dirty="0" smtClean="0"/>
              <a:t> </a:t>
            </a:r>
            <a:r>
              <a:rPr lang="en-US" sz="4800" dirty="0" err="1" smtClean="0"/>
              <a:t>gambar</a:t>
            </a:r>
            <a:r>
              <a:rPr lang="en-US" sz="4800" dirty="0" smtClean="0"/>
              <a:t> </a:t>
            </a:r>
            <a:r>
              <a:rPr lang="id-ID" sz="4800" b="1" dirty="0" smtClean="0"/>
              <a:t>objek yang ingin diketahui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38849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6028"/>
            <a:ext cx="7924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stasioner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yaitu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yang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menggambarkan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keadaan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stabil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tetap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533400" y="2829994"/>
            <a:ext cx="7924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Misalnya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</a:t>
            </a: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tanah</a:t>
            </a:r>
            <a:endParaRPr lang="en-US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92D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wilayah</a:t>
            </a:r>
            <a:endParaRPr lang="en-US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92D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571500" indent="-571500">
              <a:buFont typeface="Wingdings" pitchFamily="2" charset="2"/>
              <a:buChar char="Ø"/>
            </a:pP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geologi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92D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892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533400"/>
            <a:ext cx="42586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Unsur-unsur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Peta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302841"/>
            <a:ext cx="29467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A. </a:t>
            </a:r>
            <a:r>
              <a:rPr lang="en-US" sz="4000" b="1" dirty="0" err="1"/>
              <a:t>Judul</a:t>
            </a:r>
            <a:r>
              <a:rPr lang="en-US" sz="4000" b="1" dirty="0"/>
              <a:t> </a:t>
            </a:r>
            <a:r>
              <a:rPr lang="en-US" sz="4000" b="1" dirty="0" err="1"/>
              <a:t>peta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575104" y="2036691"/>
            <a:ext cx="70354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000" i="1" dirty="0"/>
              <a:t>Judul peta memberi petunjuk tentang isi dan </a:t>
            </a:r>
            <a:r>
              <a:rPr lang="it-IT" sz="4000" i="1" dirty="0" smtClean="0"/>
              <a:t>tipe </a:t>
            </a:r>
            <a:r>
              <a:rPr lang="en-US" sz="4000" dirty="0" err="1" smtClean="0"/>
              <a:t>peta</a:t>
            </a:r>
            <a:r>
              <a:rPr lang="en-US" sz="4000" dirty="0"/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1575104" y="3752139"/>
            <a:ext cx="703549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err="1"/>
              <a:t>Melalui</a:t>
            </a:r>
            <a:r>
              <a:rPr lang="en-US" sz="4000" dirty="0"/>
              <a:t> </a:t>
            </a:r>
            <a:r>
              <a:rPr lang="en-US" sz="4000" dirty="0" err="1"/>
              <a:t>judul</a:t>
            </a:r>
            <a:r>
              <a:rPr lang="en-US" sz="4000" dirty="0"/>
              <a:t> </a:t>
            </a:r>
            <a:r>
              <a:rPr lang="en-US" sz="4000" dirty="0" err="1"/>
              <a:t>peta</a:t>
            </a:r>
            <a:r>
              <a:rPr lang="en-US" sz="4000" dirty="0"/>
              <a:t> </a:t>
            </a:r>
            <a:r>
              <a:rPr lang="en-US" sz="4000" dirty="0" err="1"/>
              <a:t>dapat</a:t>
            </a:r>
            <a:r>
              <a:rPr lang="en-US" sz="4000" dirty="0"/>
              <a:t> </a:t>
            </a:r>
            <a:r>
              <a:rPr lang="en-US" sz="4000" dirty="0" err="1"/>
              <a:t>diketahui</a:t>
            </a:r>
            <a:r>
              <a:rPr lang="en-US" sz="4000" dirty="0"/>
              <a:t> </a:t>
            </a:r>
            <a:r>
              <a:rPr lang="en-US" sz="4000" dirty="0" err="1"/>
              <a:t>wilayah</a:t>
            </a:r>
            <a:r>
              <a:rPr lang="en-US" sz="4000" dirty="0"/>
              <a:t> yang </a:t>
            </a:r>
            <a:r>
              <a:rPr lang="en-US" sz="4000" dirty="0" err="1"/>
              <a:t>dipetakan</a:t>
            </a:r>
            <a:r>
              <a:rPr lang="en-US" sz="4000" dirty="0"/>
              <a:t> </a:t>
            </a:r>
            <a:r>
              <a:rPr lang="en-US" sz="4000" dirty="0" err="1"/>
              <a:t>dan</a:t>
            </a:r>
            <a:r>
              <a:rPr lang="en-US" sz="4000" dirty="0"/>
              <a:t> data yang </a:t>
            </a:r>
            <a:r>
              <a:rPr lang="en-US" sz="4000" dirty="0" err="1"/>
              <a:t>diinformasikan</a:t>
            </a:r>
            <a:r>
              <a:rPr lang="en-US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292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saripedia.files.wordpress.com/2010/11/lampu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80" y="31530"/>
            <a:ext cx="8996120" cy="682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429000" y="-76200"/>
            <a:ext cx="26670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Rectangle 2"/>
          <p:cNvSpPr/>
          <p:nvPr/>
        </p:nvSpPr>
        <p:spPr>
          <a:xfrm>
            <a:off x="3624284" y="255657"/>
            <a:ext cx="236878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Judul</a:t>
            </a:r>
            <a:r>
              <a:rPr lang="en-US" sz="40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40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Peta</a:t>
            </a:r>
            <a:endParaRPr lang="en-US" sz="40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276" y="239119"/>
            <a:ext cx="9144000" cy="66188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880" y="609600"/>
            <a:ext cx="18163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Garis</a:t>
            </a:r>
            <a:r>
              <a:rPr lang="en-US" sz="3200" b="1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tepi</a:t>
            </a:r>
            <a:endParaRPr lang="en-US" sz="3200" b="1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91400" y="4876800"/>
            <a:ext cx="1295400" cy="152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01229" y="4267200"/>
            <a:ext cx="10757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Skala</a:t>
            </a:r>
            <a:endParaRPr lang="en-US" sz="3200" b="1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781800" y="239119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153400" y="239119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886200" y="239119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57800" y="239119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90600" y="228600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362200" y="228600"/>
            <a:ext cx="76200" cy="646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898014" y="6120825"/>
            <a:ext cx="30556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Garis</a:t>
            </a:r>
            <a:r>
              <a:rPr lang="en-US" sz="3200" b="1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3200" b="1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astronomis</a:t>
            </a:r>
            <a:endParaRPr lang="en-US" sz="3200" b="1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91400" y="551021"/>
            <a:ext cx="800100" cy="51577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57971" y="1010425"/>
            <a:ext cx="2466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Tanda</a:t>
            </a:r>
            <a:r>
              <a:rPr lang="en-US" sz="2800" b="1" dirty="0"/>
              <a:t> </a:t>
            </a:r>
            <a:r>
              <a:rPr lang="en-US" sz="2800" b="1" dirty="0" err="1"/>
              <a:t>orientasi</a:t>
            </a:r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7239000" y="5181600"/>
            <a:ext cx="1676400" cy="1371600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73581" y="5597605"/>
            <a:ext cx="17418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 smtClean="0"/>
              <a:t>Legenda</a:t>
            </a:r>
            <a:r>
              <a:rPr lang="en-US" sz="2800" b="1" dirty="0" smtClean="0"/>
              <a:t> </a:t>
            </a:r>
            <a:r>
              <a:rPr lang="en-US" sz="2800" b="1" dirty="0" err="1"/>
              <a:t>peta</a:t>
            </a:r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381000" y="5867400"/>
            <a:ext cx="1447800" cy="827681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Inset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848600" y="6019800"/>
            <a:ext cx="990600" cy="10102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91400" y="5862452"/>
            <a:ext cx="1477649" cy="369332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Sumber</a:t>
            </a:r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b="1" spc="50" dirty="0" err="1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peta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330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9" grpId="0"/>
      <p:bldP spid="17" grpId="0"/>
      <p:bldP spid="10" grpId="0" animBg="1"/>
      <p:bldP spid="11" grpId="0"/>
      <p:bldP spid="18" grpId="0" animBg="1"/>
      <p:bldP spid="19" grpId="0"/>
      <p:bldP spid="20" grpId="0" animBg="1"/>
      <p:bldP spid="21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2910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B. </a:t>
            </a:r>
            <a:r>
              <a:rPr lang="en-US" sz="4000" b="1" dirty="0" err="1"/>
              <a:t>Skala</a:t>
            </a:r>
            <a:r>
              <a:rPr lang="en-US" sz="4000" b="1" dirty="0"/>
              <a:t> </a:t>
            </a:r>
            <a:r>
              <a:rPr lang="en-US" sz="4000" b="1" dirty="0" err="1"/>
              <a:t>peta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1082190" y="1165537"/>
            <a:ext cx="752841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 err="1"/>
              <a:t>Skala</a:t>
            </a:r>
            <a:r>
              <a:rPr lang="en-US" sz="3600" i="1" dirty="0"/>
              <a:t> </a:t>
            </a:r>
            <a:r>
              <a:rPr lang="en-US" sz="3600" i="1" dirty="0" err="1"/>
              <a:t>peta</a:t>
            </a:r>
            <a:r>
              <a:rPr lang="en-US" sz="3600" i="1" dirty="0"/>
              <a:t> </a:t>
            </a:r>
            <a:r>
              <a:rPr lang="en-US" sz="3600" i="1" dirty="0" err="1"/>
              <a:t>adalah</a:t>
            </a:r>
            <a:r>
              <a:rPr lang="en-US" sz="3600" i="1" dirty="0"/>
              <a:t> </a:t>
            </a:r>
            <a:r>
              <a:rPr lang="en-US" sz="3600" i="1" dirty="0" err="1"/>
              <a:t>angka</a:t>
            </a:r>
            <a:r>
              <a:rPr lang="en-US" sz="3600" i="1" dirty="0"/>
              <a:t> yang </a:t>
            </a:r>
            <a:r>
              <a:rPr lang="en-US" sz="3600" i="1" dirty="0" err="1"/>
              <a:t>menunjukkan</a:t>
            </a:r>
            <a:r>
              <a:rPr lang="en-US" sz="3600" i="1" dirty="0"/>
              <a:t> </a:t>
            </a:r>
            <a:r>
              <a:rPr lang="en-US" sz="3600" i="1" dirty="0" err="1"/>
              <a:t>perbandingan</a:t>
            </a:r>
            <a:endParaRPr lang="en-US" sz="3600" i="1" dirty="0"/>
          </a:p>
          <a:p>
            <a:r>
              <a:rPr lang="en-US" sz="3600" dirty="0" err="1"/>
              <a:t>jarak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jarak</a:t>
            </a:r>
            <a:r>
              <a:rPr lang="en-US" sz="3600" dirty="0"/>
              <a:t> </a:t>
            </a:r>
            <a:r>
              <a:rPr lang="en-US" sz="3600" dirty="0" err="1" smtClean="0"/>
              <a:t>sesungguhnya</a:t>
            </a:r>
            <a:r>
              <a:rPr lang="en-US" sz="3600" dirty="0" smtClean="0"/>
              <a:t> </a:t>
            </a:r>
            <a:r>
              <a:rPr lang="it-IT" sz="3600" dirty="0" smtClean="0"/>
              <a:t>di </a:t>
            </a:r>
            <a:r>
              <a:rPr lang="it-IT" sz="3600" dirty="0"/>
              <a:t>muka bumi. 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048031" y="3473861"/>
            <a:ext cx="75284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/>
              <a:t>Skala peta diletakkan di bawah </a:t>
            </a:r>
            <a:r>
              <a:rPr lang="en-US" sz="3600" dirty="0" err="1"/>
              <a:t>judul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33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457200"/>
            <a:ext cx="39914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a. </a:t>
            </a:r>
            <a:r>
              <a:rPr lang="en-US" sz="4000" b="1" dirty="0" err="1"/>
              <a:t>Jenis</a:t>
            </a:r>
            <a:r>
              <a:rPr lang="en-US" sz="4000" b="1" dirty="0"/>
              <a:t> </a:t>
            </a:r>
            <a:r>
              <a:rPr lang="en-US" sz="4000" b="1" dirty="0" err="1"/>
              <a:t>skala</a:t>
            </a:r>
            <a:r>
              <a:rPr lang="en-US" sz="4000" b="1" dirty="0"/>
              <a:t> </a:t>
            </a:r>
            <a:r>
              <a:rPr lang="en-US" sz="4000" b="1" dirty="0" err="1"/>
              <a:t>peta</a:t>
            </a:r>
            <a:endParaRPr lang="en-US" sz="4000" b="1" dirty="0"/>
          </a:p>
        </p:txBody>
      </p:sp>
      <p:sp>
        <p:nvSpPr>
          <p:cNvPr id="3" name="Rectangle 2"/>
          <p:cNvSpPr/>
          <p:nvPr/>
        </p:nvSpPr>
        <p:spPr>
          <a:xfrm>
            <a:off x="990600" y="1165086"/>
            <a:ext cx="7772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i="1" dirty="0">
                <a:solidFill>
                  <a:srgbClr val="0070C0"/>
                </a:solidFill>
              </a:rPr>
              <a:t>1. Skala angka (Numerical scale)</a:t>
            </a:r>
            <a:endParaRPr lang="en-US" sz="3600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95400" y="1828396"/>
            <a:ext cx="746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 err="1"/>
              <a:t>Skala</a:t>
            </a:r>
            <a:r>
              <a:rPr lang="en-US" sz="3600" i="1" dirty="0"/>
              <a:t> </a:t>
            </a:r>
            <a:r>
              <a:rPr lang="en-US" sz="3600" i="1" dirty="0" err="1"/>
              <a:t>angka</a:t>
            </a:r>
            <a:r>
              <a:rPr lang="en-US" sz="3600" i="1" dirty="0"/>
              <a:t> </a:t>
            </a:r>
            <a:r>
              <a:rPr lang="en-US" sz="3600" i="1" dirty="0" err="1"/>
              <a:t>adalah</a:t>
            </a:r>
            <a:r>
              <a:rPr lang="en-US" sz="3600" i="1" dirty="0"/>
              <a:t> </a:t>
            </a:r>
            <a:r>
              <a:rPr lang="en-US" sz="3600" i="1" dirty="0" err="1"/>
              <a:t>skala</a:t>
            </a:r>
            <a:r>
              <a:rPr lang="en-US" sz="3600" i="1" dirty="0"/>
              <a:t> yang </a:t>
            </a:r>
            <a:r>
              <a:rPr lang="en-US" sz="3600" i="1" dirty="0" err="1"/>
              <a:t>dinyatakan</a:t>
            </a:r>
            <a:r>
              <a:rPr lang="en-US" sz="3600" i="1" dirty="0"/>
              <a:t> </a:t>
            </a:r>
            <a:r>
              <a:rPr lang="en-US" sz="3600" i="1" dirty="0" err="1" smtClean="0"/>
              <a:t>dalam</a:t>
            </a:r>
            <a:r>
              <a:rPr lang="en-US" sz="3600" i="1" dirty="0" smtClean="0"/>
              <a:t> </a:t>
            </a:r>
            <a:r>
              <a:rPr lang="en-US" sz="3600" dirty="0" err="1" smtClean="0"/>
              <a:t>bentuk</a:t>
            </a:r>
            <a:r>
              <a:rPr lang="en-US" sz="3600" dirty="0" smtClean="0"/>
              <a:t> </a:t>
            </a:r>
            <a:r>
              <a:rPr lang="en-US" sz="3600" dirty="0" err="1"/>
              <a:t>angka</a:t>
            </a:r>
            <a:r>
              <a:rPr lang="en-US" sz="3600" dirty="0"/>
              <a:t>, </a:t>
            </a:r>
            <a:r>
              <a:rPr lang="en-US" sz="3600" dirty="0" err="1"/>
              <a:t>baik</a:t>
            </a:r>
            <a:r>
              <a:rPr lang="en-US" sz="3600" dirty="0"/>
              <a:t> </a:t>
            </a:r>
            <a:r>
              <a:rPr lang="en-US" sz="3600" dirty="0" err="1"/>
              <a:t>angka</a:t>
            </a:r>
            <a:r>
              <a:rPr lang="en-US" sz="3600" dirty="0"/>
              <a:t> </a:t>
            </a:r>
            <a:r>
              <a:rPr lang="en-US" sz="3600" dirty="0" err="1"/>
              <a:t>bulat</a:t>
            </a:r>
            <a:r>
              <a:rPr lang="en-US" sz="3600" dirty="0"/>
              <a:t> </a:t>
            </a:r>
            <a:r>
              <a:rPr lang="en-US" sz="3600" dirty="0" err="1"/>
              <a:t>maupun</a:t>
            </a:r>
            <a:r>
              <a:rPr lang="en-US" sz="3600" dirty="0"/>
              <a:t> </a:t>
            </a:r>
            <a:r>
              <a:rPr lang="en-US" sz="3600" dirty="0" err="1" smtClean="0"/>
              <a:t>angka</a:t>
            </a:r>
            <a:r>
              <a:rPr lang="en-US" sz="3600" dirty="0" smtClean="0"/>
              <a:t> </a:t>
            </a:r>
            <a:r>
              <a:rPr lang="en-US" sz="3600" dirty="0" err="1" smtClean="0"/>
              <a:t>pecahan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295399" y="3886200"/>
            <a:ext cx="74675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i="1" dirty="0" err="1" smtClean="0"/>
              <a:t>Contoh</a:t>
            </a:r>
            <a:r>
              <a:rPr lang="en-US" sz="3200" b="1" i="1" dirty="0"/>
              <a:t>:</a:t>
            </a:r>
          </a:p>
          <a:p>
            <a:r>
              <a:rPr lang="sv-SE" sz="3200" dirty="0"/>
              <a:t> Skala angka bulat  misalnya 1 : 50.000</a:t>
            </a:r>
          </a:p>
          <a:p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angka</a:t>
            </a:r>
            <a:r>
              <a:rPr lang="en-US" sz="3200" dirty="0"/>
              <a:t> </a:t>
            </a:r>
            <a:r>
              <a:rPr lang="en-US" sz="3200" dirty="0" err="1"/>
              <a:t>pecahan</a:t>
            </a:r>
            <a:r>
              <a:rPr lang="en-US" sz="3200" dirty="0"/>
              <a:t> </a:t>
            </a:r>
          </a:p>
          <a:p>
            <a:r>
              <a:rPr lang="en-US" sz="3200" dirty="0" smtClean="0"/>
              <a:t>    1</a:t>
            </a:r>
            <a:endParaRPr lang="en-US" sz="3200" dirty="0"/>
          </a:p>
          <a:p>
            <a:r>
              <a:rPr lang="en-US" sz="3200" dirty="0"/>
              <a:t>50.000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95400" y="5867400"/>
            <a:ext cx="123370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68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566678"/>
            <a:ext cx="777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Skala</a:t>
            </a:r>
            <a:r>
              <a:rPr lang="en-US" sz="3600" dirty="0"/>
              <a:t> di </a:t>
            </a:r>
            <a:r>
              <a:rPr lang="en-US" sz="3600" dirty="0" err="1"/>
              <a:t>atas</a:t>
            </a:r>
            <a:r>
              <a:rPr lang="en-US" sz="3600" dirty="0"/>
              <a:t> </a:t>
            </a:r>
            <a:r>
              <a:rPr lang="en-US" sz="3600" dirty="0" err="1"/>
              <a:t>berarti</a:t>
            </a:r>
            <a:r>
              <a:rPr lang="en-US" sz="3600" dirty="0"/>
              <a:t>: </a:t>
            </a:r>
            <a:r>
              <a:rPr lang="en-US" sz="3600" dirty="0" err="1"/>
              <a:t>satu</a:t>
            </a:r>
            <a:r>
              <a:rPr lang="en-US" sz="3600" dirty="0"/>
              <a:t> </a:t>
            </a:r>
            <a:r>
              <a:rPr lang="en-US" sz="3600" dirty="0" err="1"/>
              <a:t>satuan</a:t>
            </a:r>
            <a:r>
              <a:rPr lang="en-US" sz="3600" dirty="0"/>
              <a:t> cm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 smtClean="0"/>
              <a:t>peta</a:t>
            </a:r>
            <a:r>
              <a:rPr lang="en-US" sz="3600" dirty="0" smtClean="0"/>
              <a:t> </a:t>
            </a:r>
            <a:r>
              <a:rPr lang="en-US" sz="3600" dirty="0" err="1" smtClean="0"/>
              <a:t>mewakili</a:t>
            </a:r>
            <a:r>
              <a:rPr lang="en-US" sz="3600" dirty="0" smtClean="0"/>
              <a:t> </a:t>
            </a:r>
            <a:r>
              <a:rPr lang="en-US" sz="3600" dirty="0"/>
              <a:t>50.000 cm </a:t>
            </a:r>
            <a:r>
              <a:rPr lang="en-US" sz="3600" dirty="0" err="1"/>
              <a:t>atau</a:t>
            </a:r>
            <a:r>
              <a:rPr lang="en-US" sz="3600" dirty="0"/>
              <a:t> 500 m </a:t>
            </a:r>
            <a:r>
              <a:rPr lang="en-US" sz="3600" dirty="0" err="1"/>
              <a:t>atau</a:t>
            </a:r>
            <a:r>
              <a:rPr lang="en-US" sz="3600" dirty="0"/>
              <a:t> 0,5 km </a:t>
            </a:r>
            <a:r>
              <a:rPr lang="en-US" sz="3600" dirty="0" err="1" smtClean="0"/>
              <a:t>ukuran</a:t>
            </a:r>
            <a:r>
              <a:rPr lang="en-US" sz="3600" dirty="0" smtClean="0"/>
              <a:t> </a:t>
            </a:r>
            <a:r>
              <a:rPr lang="it-IT" sz="3600" dirty="0" smtClean="0"/>
              <a:t>di </a:t>
            </a:r>
            <a:r>
              <a:rPr lang="it-IT" sz="3600" dirty="0"/>
              <a:t>lapangan. 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09600" y="2549660"/>
            <a:ext cx="777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/>
              <a:t>Jika dalam satuan inci, berarti</a:t>
            </a:r>
            <a:r>
              <a:rPr lang="it-IT" sz="3600" i="1" dirty="0"/>
              <a:t> 1 inci</a:t>
            </a:r>
          </a:p>
          <a:p>
            <a:r>
              <a:rPr lang="it-IT" sz="3600" dirty="0"/>
              <a:t>pada peta mewakili 50.000 inci di lapangan (1 </a:t>
            </a:r>
            <a:r>
              <a:rPr lang="it-IT" sz="3600" dirty="0" smtClean="0"/>
              <a:t>inci </a:t>
            </a:r>
            <a:r>
              <a:rPr lang="en-US" sz="3600" dirty="0" smtClean="0"/>
              <a:t>= </a:t>
            </a:r>
            <a:r>
              <a:rPr lang="en-US" sz="3600" dirty="0"/>
              <a:t>4 mil). 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600" y="4419600"/>
            <a:ext cx="777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Jadi</a:t>
            </a:r>
            <a:r>
              <a:rPr lang="en-US" sz="3600" dirty="0"/>
              <a:t>, </a:t>
            </a:r>
            <a:r>
              <a:rPr lang="en-US" sz="3600" dirty="0" err="1"/>
              <a:t>ukuran</a:t>
            </a:r>
            <a:r>
              <a:rPr lang="en-US" sz="3600" dirty="0"/>
              <a:t> di </a:t>
            </a:r>
            <a:r>
              <a:rPr lang="en-US" sz="3600" dirty="0" err="1"/>
              <a:t>lapangan</a:t>
            </a:r>
            <a:r>
              <a:rPr lang="en-US" sz="3600" dirty="0"/>
              <a:t> 50.000 kali </a:t>
            </a:r>
            <a:r>
              <a:rPr lang="en-US" sz="3600" dirty="0" err="1"/>
              <a:t>lebih</a:t>
            </a:r>
            <a:r>
              <a:rPr lang="en-US" sz="3600" dirty="0"/>
              <a:t> </a:t>
            </a:r>
            <a:r>
              <a:rPr lang="en-US" sz="3600" dirty="0" err="1"/>
              <a:t>besar</a:t>
            </a:r>
            <a:r>
              <a:rPr lang="en-US" sz="3600" dirty="0"/>
              <a:t> </a:t>
            </a:r>
            <a:r>
              <a:rPr lang="en-US" sz="3600" dirty="0" err="1"/>
              <a:t>daripada</a:t>
            </a:r>
            <a:r>
              <a:rPr lang="en-US" sz="3600" dirty="0"/>
              <a:t> di </a:t>
            </a:r>
            <a:r>
              <a:rPr lang="en-US" sz="3600" dirty="0" err="1"/>
              <a:t>dalam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56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609600"/>
            <a:ext cx="56988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solidFill>
                  <a:srgbClr val="0070C0"/>
                </a:solidFill>
              </a:rPr>
              <a:t>2. </a:t>
            </a:r>
            <a:r>
              <a:rPr lang="en-US" sz="3600" i="1" dirty="0" err="1">
                <a:solidFill>
                  <a:srgbClr val="0070C0"/>
                </a:solidFill>
              </a:rPr>
              <a:t>Skala</a:t>
            </a:r>
            <a:r>
              <a:rPr lang="en-US" sz="3600" i="1" dirty="0">
                <a:solidFill>
                  <a:srgbClr val="0070C0"/>
                </a:solidFill>
              </a:rPr>
              <a:t> </a:t>
            </a:r>
            <a:r>
              <a:rPr lang="en-US" sz="3600" i="1" dirty="0" err="1">
                <a:solidFill>
                  <a:srgbClr val="0070C0"/>
                </a:solidFill>
              </a:rPr>
              <a:t>grafik</a:t>
            </a:r>
            <a:r>
              <a:rPr lang="en-US" sz="3600" i="1" dirty="0">
                <a:solidFill>
                  <a:srgbClr val="0070C0"/>
                </a:solidFill>
              </a:rPr>
              <a:t> (Graphic scale)</a:t>
            </a:r>
          </a:p>
        </p:txBody>
      </p:sp>
      <p:sp>
        <p:nvSpPr>
          <p:cNvPr id="3" name="Rectangle 2"/>
          <p:cNvSpPr/>
          <p:nvPr/>
        </p:nvSpPr>
        <p:spPr>
          <a:xfrm>
            <a:off x="1249202" y="1262739"/>
            <a:ext cx="743759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 err="1"/>
              <a:t>Skala</a:t>
            </a:r>
            <a:r>
              <a:rPr lang="en-US" sz="3600" i="1" dirty="0"/>
              <a:t> </a:t>
            </a:r>
            <a:r>
              <a:rPr lang="en-US" sz="3600" i="1" dirty="0" err="1"/>
              <a:t>grafik</a:t>
            </a:r>
            <a:r>
              <a:rPr lang="en-US" sz="3600" i="1" dirty="0"/>
              <a:t> </a:t>
            </a:r>
            <a:r>
              <a:rPr lang="en-US" sz="3600" i="1" dirty="0" err="1"/>
              <a:t>ditunjukkan</a:t>
            </a:r>
            <a:r>
              <a:rPr lang="en-US" sz="3600" i="1" dirty="0"/>
              <a:t> </a:t>
            </a:r>
            <a:r>
              <a:rPr lang="en-US" sz="3600" i="1" dirty="0" err="1"/>
              <a:t>oleh</a:t>
            </a:r>
            <a:r>
              <a:rPr lang="en-US" sz="3600" i="1" dirty="0"/>
              <a:t> </a:t>
            </a:r>
            <a:r>
              <a:rPr lang="en-US" sz="3600" i="1" dirty="0" err="1"/>
              <a:t>garis</a:t>
            </a:r>
            <a:r>
              <a:rPr lang="en-US" sz="3600" i="1" dirty="0"/>
              <a:t> </a:t>
            </a:r>
            <a:r>
              <a:rPr lang="en-US" sz="3600" i="1" dirty="0" err="1"/>
              <a:t>lurus</a:t>
            </a:r>
            <a:r>
              <a:rPr lang="en-US" sz="3600" i="1" dirty="0"/>
              <a:t> </a:t>
            </a:r>
            <a:r>
              <a:rPr lang="en-US" sz="3600" i="1" dirty="0" smtClean="0"/>
              <a:t>yang </a:t>
            </a:r>
            <a:r>
              <a:rPr lang="sv-SE" sz="3600" dirty="0" smtClean="0"/>
              <a:t>dibagi </a:t>
            </a:r>
            <a:r>
              <a:rPr lang="sv-SE" sz="3600" dirty="0"/>
              <a:t>dalam beberapa bagian. Setiap bagian menunjukkan</a:t>
            </a:r>
          </a:p>
          <a:p>
            <a:r>
              <a:rPr lang="en-US" sz="3600" dirty="0" err="1"/>
              <a:t>satuan</a:t>
            </a:r>
            <a:r>
              <a:rPr lang="en-US" sz="3600" dirty="0"/>
              <a:t> </a:t>
            </a:r>
            <a:r>
              <a:rPr lang="en-US" sz="3600" dirty="0" err="1"/>
              <a:t>panjang</a:t>
            </a:r>
            <a:r>
              <a:rPr lang="en-US" sz="3600" dirty="0"/>
              <a:t> yang </a:t>
            </a:r>
            <a:r>
              <a:rPr lang="en-US" sz="3600" dirty="0" err="1"/>
              <a:t>sama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3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28" y="609600"/>
            <a:ext cx="7924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2743200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Skala</a:t>
            </a:r>
            <a:r>
              <a:rPr lang="en-US" sz="3600" dirty="0"/>
              <a:t> di </a:t>
            </a:r>
            <a:r>
              <a:rPr lang="en-US" sz="3600" dirty="0" err="1"/>
              <a:t>atas</a:t>
            </a:r>
            <a:r>
              <a:rPr lang="en-US" sz="3600" dirty="0"/>
              <a:t> </a:t>
            </a:r>
            <a:r>
              <a:rPr lang="en-US" sz="3600" dirty="0" err="1"/>
              <a:t>berarti</a:t>
            </a:r>
            <a:r>
              <a:rPr lang="en-US" sz="3600" dirty="0"/>
              <a:t> </a:t>
            </a:r>
            <a:r>
              <a:rPr lang="en-US" sz="3600" dirty="0" err="1"/>
              <a:t>bahwa</a:t>
            </a:r>
            <a:r>
              <a:rPr lang="en-US" sz="3600" dirty="0"/>
              <a:t> </a:t>
            </a:r>
            <a:r>
              <a:rPr lang="en-US" sz="3600" dirty="0" err="1"/>
              <a:t>satu</a:t>
            </a:r>
            <a:r>
              <a:rPr lang="en-US" sz="3600" dirty="0"/>
              <a:t> </a:t>
            </a:r>
            <a:r>
              <a:rPr lang="en-US" sz="3600" dirty="0" err="1"/>
              <a:t>ruas</a:t>
            </a:r>
            <a:r>
              <a:rPr lang="en-US" sz="3600" dirty="0"/>
              <a:t> </a:t>
            </a:r>
            <a:r>
              <a:rPr lang="en-US" sz="3600" dirty="0" err="1"/>
              <a:t>garis</a:t>
            </a:r>
            <a:r>
              <a:rPr lang="en-US" sz="3600" dirty="0"/>
              <a:t> </a:t>
            </a:r>
            <a:r>
              <a:rPr lang="en-US" sz="3600" dirty="0" err="1" smtClean="0"/>
              <a:t>mewakili</a:t>
            </a:r>
            <a:r>
              <a:rPr lang="en-US" sz="3600" dirty="0" smtClean="0"/>
              <a:t> 1 </a:t>
            </a:r>
            <a:r>
              <a:rPr lang="en-US" sz="3600" dirty="0"/>
              <a:t>km.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4114800"/>
            <a:ext cx="7772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Jika</a:t>
            </a:r>
            <a:r>
              <a:rPr lang="en-US" sz="3600" dirty="0"/>
              <a:t> </a:t>
            </a:r>
            <a:r>
              <a:rPr lang="en-US" sz="3600" dirty="0" err="1"/>
              <a:t>satu</a:t>
            </a:r>
            <a:r>
              <a:rPr lang="en-US" sz="3600" dirty="0"/>
              <a:t> </a:t>
            </a:r>
            <a:r>
              <a:rPr lang="en-US" sz="3600" dirty="0" err="1"/>
              <a:t>ruas</a:t>
            </a:r>
            <a:r>
              <a:rPr lang="en-US" sz="3600" dirty="0"/>
              <a:t> </a:t>
            </a:r>
            <a:r>
              <a:rPr lang="en-US" sz="3600" dirty="0" err="1"/>
              <a:t>garis</a:t>
            </a:r>
            <a:r>
              <a:rPr lang="en-US" sz="3600" dirty="0"/>
              <a:t> </a:t>
            </a:r>
            <a:r>
              <a:rPr lang="en-US" sz="3600" dirty="0" err="1"/>
              <a:t>panjangnya</a:t>
            </a:r>
            <a:r>
              <a:rPr lang="en-US" sz="3600" dirty="0"/>
              <a:t> 1 cm </a:t>
            </a:r>
            <a:r>
              <a:rPr lang="en-US" sz="3600" dirty="0" err="1"/>
              <a:t>berarti</a:t>
            </a:r>
            <a:r>
              <a:rPr lang="en-US" sz="3600" dirty="0"/>
              <a:t> </a:t>
            </a:r>
            <a:r>
              <a:rPr lang="pt-BR" sz="3600" dirty="0"/>
              <a:t>1 cm = 1 km. Jadi, 1 cm pada peta </a:t>
            </a:r>
            <a:r>
              <a:rPr lang="pt-BR" sz="3600" dirty="0" smtClean="0"/>
              <a:t>panjangnya </a:t>
            </a:r>
            <a:r>
              <a:rPr lang="en-US" sz="3600" dirty="0" err="1" smtClean="0"/>
              <a:t>sama</a:t>
            </a:r>
            <a:r>
              <a:rPr lang="en-US" sz="3600" dirty="0" smtClean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1 km di </a:t>
            </a:r>
            <a:r>
              <a:rPr lang="en-US" sz="3600" dirty="0" err="1"/>
              <a:t>lapangan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074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533400"/>
            <a:ext cx="56164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3600" i="1" dirty="0"/>
              <a:t>3.  Skala verbal (Verbal scale)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0" y="1211290"/>
            <a:ext cx="7086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600" i="1" dirty="0"/>
              <a:t>Skala verbal adalah skala yang dinyatakan </a:t>
            </a:r>
            <a:r>
              <a:rPr lang="sv-SE" sz="3600" i="1" dirty="0" smtClean="0"/>
              <a:t>se</a:t>
            </a:r>
            <a:r>
              <a:rPr lang="en-US" sz="3600" dirty="0" err="1" smtClean="0"/>
              <a:t>cara</a:t>
            </a:r>
            <a:r>
              <a:rPr lang="en-US" sz="3600" dirty="0" smtClean="0"/>
              <a:t> </a:t>
            </a:r>
            <a:r>
              <a:rPr lang="en-US" sz="3600" dirty="0"/>
              <a:t>verbal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kalimat</a:t>
            </a:r>
            <a:r>
              <a:rPr lang="en-US" sz="36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676400" y="3072071"/>
            <a:ext cx="4679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/>
              <a:t>Contoh</a:t>
            </a:r>
            <a:r>
              <a:rPr lang="en-US" sz="3600" b="1" i="1" dirty="0"/>
              <a:t>: 1 inch to 1 mile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524000" y="3767078"/>
            <a:ext cx="7086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Skala</a:t>
            </a:r>
            <a:r>
              <a:rPr lang="en-US" sz="3600" dirty="0"/>
              <a:t> </a:t>
            </a:r>
            <a:r>
              <a:rPr lang="en-US" sz="3600" dirty="0" err="1"/>
              <a:t>itu</a:t>
            </a:r>
            <a:r>
              <a:rPr lang="en-US" sz="3600" dirty="0"/>
              <a:t> </a:t>
            </a:r>
            <a:r>
              <a:rPr lang="en-US" sz="3600" dirty="0" err="1"/>
              <a:t>berarti</a:t>
            </a:r>
            <a:r>
              <a:rPr lang="en-US" sz="3600" dirty="0"/>
              <a:t> 1 </a:t>
            </a:r>
            <a:r>
              <a:rPr lang="en-US" sz="3600" dirty="0" err="1"/>
              <a:t>inci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 smtClean="0"/>
              <a:t>menyatakan</a:t>
            </a:r>
            <a:r>
              <a:rPr lang="en-US" sz="3600" dirty="0" smtClean="0"/>
              <a:t> </a:t>
            </a:r>
            <a:r>
              <a:rPr lang="sv-SE" sz="3600" dirty="0" smtClean="0"/>
              <a:t>jarak </a:t>
            </a:r>
            <a:r>
              <a:rPr lang="sv-SE" sz="3600" dirty="0"/>
              <a:t>1 mil di lapangan. Bila 1 mil = 63.360 </a:t>
            </a:r>
            <a:r>
              <a:rPr lang="sv-SE" sz="3600" dirty="0" smtClean="0"/>
              <a:t>inci,maka </a:t>
            </a:r>
            <a:r>
              <a:rPr lang="sv-SE" sz="3600" dirty="0"/>
              <a:t>skala dalam bentuk angka adalah </a:t>
            </a:r>
            <a:endParaRPr lang="sv-SE" sz="3600" dirty="0" smtClean="0"/>
          </a:p>
          <a:p>
            <a:r>
              <a:rPr lang="sv-SE" sz="3600" dirty="0" smtClean="0"/>
              <a:t>1 </a:t>
            </a:r>
            <a:r>
              <a:rPr lang="sv-SE" sz="3600" dirty="0"/>
              <a:t>: 63.360.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4914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685800"/>
            <a:ext cx="57786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n-NO" sz="3600" b="1" dirty="0"/>
              <a:t>b. Mengubah jenis skala peta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2948" y="1332131"/>
            <a:ext cx="73976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Mengubah</a:t>
            </a:r>
            <a:r>
              <a:rPr lang="en-US" sz="3600" dirty="0"/>
              <a:t> </a:t>
            </a:r>
            <a:r>
              <a:rPr lang="en-US" sz="3600" dirty="0" err="1"/>
              <a:t>jenis</a:t>
            </a:r>
            <a:r>
              <a:rPr lang="en-US" sz="3600" dirty="0"/>
              <a:t> </a:t>
            </a:r>
            <a:r>
              <a:rPr lang="en-US" sz="3600" dirty="0" err="1"/>
              <a:t>skala</a:t>
            </a:r>
            <a:r>
              <a:rPr lang="en-US" sz="3600" dirty="0"/>
              <a:t> </a:t>
            </a:r>
            <a:r>
              <a:rPr lang="en-US" sz="3600" dirty="0" err="1"/>
              <a:t>bertujuan</a:t>
            </a:r>
            <a:r>
              <a:rPr lang="en-US" sz="3600" dirty="0"/>
              <a:t> </a:t>
            </a:r>
            <a:r>
              <a:rPr lang="en-US" sz="3600" dirty="0" err="1" smtClean="0"/>
              <a:t>mempermudah</a:t>
            </a:r>
            <a:r>
              <a:rPr lang="en-US" sz="3600" dirty="0" smtClean="0"/>
              <a:t> </a:t>
            </a:r>
            <a:r>
              <a:rPr lang="en-US" sz="3600" dirty="0" err="1"/>
              <a:t>pembacaan</a:t>
            </a:r>
            <a:r>
              <a:rPr lang="en-US" sz="3600" dirty="0"/>
              <a:t> </a:t>
            </a:r>
            <a:r>
              <a:rPr lang="en-US" sz="3600" dirty="0" err="1"/>
              <a:t>atau</a:t>
            </a:r>
            <a:r>
              <a:rPr lang="en-US" sz="3600" dirty="0"/>
              <a:t> </a:t>
            </a:r>
            <a:r>
              <a:rPr lang="en-US" sz="3600" dirty="0" err="1"/>
              <a:t>penggambaran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12949" y="3276600"/>
            <a:ext cx="73976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/>
              <a:t>Berikut</a:t>
            </a:r>
            <a:r>
              <a:rPr lang="en-US" sz="3200" dirty="0" smtClean="0"/>
              <a:t>  </a:t>
            </a:r>
            <a:r>
              <a:rPr lang="en-US" sz="3200" dirty="0" err="1" smtClean="0"/>
              <a:t>adalah</a:t>
            </a:r>
            <a:r>
              <a:rPr lang="en-US" sz="3200" dirty="0" smtClean="0"/>
              <a:t> </a:t>
            </a:r>
            <a:r>
              <a:rPr lang="en-US" sz="3200" dirty="0" err="1"/>
              <a:t>beberapa</a:t>
            </a:r>
            <a:r>
              <a:rPr lang="en-US" sz="3200" dirty="0"/>
              <a:t> </a:t>
            </a:r>
            <a:r>
              <a:rPr lang="en-US" sz="3200" dirty="0" err="1"/>
              <a:t>cara</a:t>
            </a:r>
            <a:r>
              <a:rPr lang="en-US" sz="3200" dirty="0"/>
              <a:t> </a:t>
            </a:r>
            <a:r>
              <a:rPr lang="en-US" sz="3200" dirty="0" err="1"/>
              <a:t>sederhana</a:t>
            </a:r>
            <a:r>
              <a:rPr lang="en-US" sz="3200" dirty="0"/>
              <a:t> </a:t>
            </a:r>
            <a:r>
              <a:rPr lang="en-US" sz="3200" dirty="0" err="1"/>
              <a:t>mengubah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288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16" r="25000" b="458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488668"/>
            <a:ext cx="914400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http://wikimapia.org/#lat=-6.35789&amp;lon=106.8733796&amp;z=17&amp;l=0&amp;m=b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81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7856" y="457200"/>
            <a:ext cx="84751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sv-SE" sz="3600" i="1" dirty="0"/>
              <a:t>1. Mengubah skala angka menjadi skala grafik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0" y="1657557"/>
            <a:ext cx="8001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600" dirty="0"/>
              <a:t>Pengubahan skala angka menjadi skala grafik</a:t>
            </a:r>
            <a:r>
              <a:rPr lang="sv-SE" sz="3600" dirty="0" smtClean="0"/>
              <a:t>, </a:t>
            </a:r>
            <a:r>
              <a:rPr lang="en-US" sz="3600" dirty="0" err="1" smtClean="0"/>
              <a:t>dilakukan</a:t>
            </a:r>
            <a:r>
              <a:rPr lang="en-US" sz="3600" dirty="0" smtClean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satuan</a:t>
            </a:r>
            <a:r>
              <a:rPr lang="en-US" sz="3600" dirty="0"/>
              <a:t> yang </a:t>
            </a:r>
            <a:r>
              <a:rPr lang="en-US" sz="3600" dirty="0" err="1"/>
              <a:t>sesuai</a:t>
            </a:r>
            <a:r>
              <a:rPr lang="en-US" sz="36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3581400"/>
            <a:ext cx="8001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i="1" dirty="0" err="1"/>
              <a:t>Contoh</a:t>
            </a:r>
            <a:r>
              <a:rPr lang="en-US" sz="3600" b="1" i="1" dirty="0"/>
              <a:t>:</a:t>
            </a:r>
          </a:p>
          <a:p>
            <a:r>
              <a:rPr lang="en-US" sz="3600" dirty="0" err="1"/>
              <a:t>Ubahlah</a:t>
            </a:r>
            <a:r>
              <a:rPr lang="en-US" sz="3600" dirty="0"/>
              <a:t> </a:t>
            </a:r>
            <a:r>
              <a:rPr lang="en-US" sz="3600" dirty="0" err="1"/>
              <a:t>skala</a:t>
            </a:r>
            <a:r>
              <a:rPr lang="en-US" sz="3600" dirty="0"/>
              <a:t> </a:t>
            </a:r>
            <a:r>
              <a:rPr lang="en-US" sz="3600" dirty="0" err="1"/>
              <a:t>angka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1:100.000 </a:t>
            </a:r>
            <a:r>
              <a:rPr lang="en-US" sz="3600" dirty="0" err="1" smtClean="0"/>
              <a:t>menjadi</a:t>
            </a:r>
            <a:r>
              <a:rPr lang="en-US" sz="3600" dirty="0" smtClean="0"/>
              <a:t> </a:t>
            </a:r>
            <a:r>
              <a:rPr lang="sv-SE" sz="3600" dirty="0" smtClean="0"/>
              <a:t>skala </a:t>
            </a:r>
            <a:r>
              <a:rPr lang="sv-SE" sz="3600" dirty="0"/>
              <a:t>grafik (dalam cm dan inci).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9102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/>
              <a:t>Pengubahan</a:t>
            </a:r>
            <a:r>
              <a:rPr lang="en-US" sz="3200" i="1" dirty="0"/>
              <a:t> </a:t>
            </a:r>
            <a:r>
              <a:rPr lang="en-US" sz="3200" i="1" dirty="0" err="1"/>
              <a:t>skala</a:t>
            </a:r>
            <a:r>
              <a:rPr lang="en-US" sz="3200" i="1" dirty="0"/>
              <a:t> </a:t>
            </a:r>
            <a:r>
              <a:rPr lang="en-US" sz="3200" i="1" dirty="0" err="1"/>
              <a:t>dalam</a:t>
            </a:r>
            <a:r>
              <a:rPr lang="en-US" sz="3200" i="1" dirty="0"/>
              <a:t> </a:t>
            </a:r>
            <a:r>
              <a:rPr lang="en-US" sz="3200" i="1" dirty="0" err="1"/>
              <a:t>satuan</a:t>
            </a:r>
            <a:r>
              <a:rPr lang="en-US" sz="3200" i="1" dirty="0"/>
              <a:t> </a:t>
            </a:r>
            <a:r>
              <a:rPr lang="en-US" sz="3200" i="1" dirty="0" err="1"/>
              <a:t>sentimeter</a:t>
            </a:r>
            <a:r>
              <a:rPr lang="en-US" sz="3200" i="1" dirty="0"/>
              <a:t> (cm</a:t>
            </a:r>
            <a:r>
              <a:rPr lang="en-US" sz="3200" i="1" dirty="0" smtClean="0"/>
              <a:t>).</a:t>
            </a:r>
            <a:endParaRPr lang="en-US" sz="3200" i="1" dirty="0"/>
          </a:p>
        </p:txBody>
      </p:sp>
      <p:sp>
        <p:nvSpPr>
          <p:cNvPr id="3" name="Rectangle 2"/>
          <p:cNvSpPr/>
          <p:nvPr/>
        </p:nvSpPr>
        <p:spPr>
          <a:xfrm>
            <a:off x="533400" y="1688263"/>
            <a:ext cx="8229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, 1 cm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peta</a:t>
            </a:r>
            <a:r>
              <a:rPr lang="en-US" sz="3200" dirty="0"/>
              <a:t> = 100.000 cm = 1 km di </a:t>
            </a:r>
            <a:r>
              <a:rPr lang="en-US" sz="3200" dirty="0" err="1"/>
              <a:t>lapangan</a:t>
            </a:r>
            <a:r>
              <a:rPr lang="en-US" sz="3200" dirty="0"/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2835644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Pengubahan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grafik</a:t>
            </a:r>
            <a:r>
              <a:rPr lang="en-US" sz="3200" dirty="0"/>
              <a:t> </a:t>
            </a:r>
            <a:r>
              <a:rPr lang="en-US" sz="3200" dirty="0" err="1"/>
              <a:t>dimulai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membuat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lurus</a:t>
            </a:r>
            <a:r>
              <a:rPr lang="en-US" sz="3200" dirty="0"/>
              <a:t> </a:t>
            </a:r>
            <a:r>
              <a:rPr lang="en-US" sz="3200" dirty="0" err="1"/>
              <a:t>beruasruas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33400" y="41148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Tiap</a:t>
            </a:r>
            <a:r>
              <a:rPr lang="en-US" sz="3200" dirty="0"/>
              <a:t> </a:t>
            </a:r>
            <a:r>
              <a:rPr lang="en-US" sz="3200" i="1" dirty="0" err="1"/>
              <a:t>ruas</a:t>
            </a:r>
            <a:r>
              <a:rPr lang="en-US" sz="3200" i="1" dirty="0"/>
              <a:t> </a:t>
            </a:r>
            <a:r>
              <a:rPr lang="en-US" sz="3200" dirty="0" err="1"/>
              <a:t>berukuran</a:t>
            </a:r>
            <a:r>
              <a:rPr lang="en-US" sz="3200" dirty="0"/>
              <a:t> </a:t>
            </a:r>
            <a:r>
              <a:rPr lang="nl-NL" sz="3200" dirty="0"/>
              <a:t>1 cm (mewakili 1 km).</a:t>
            </a:r>
          </a:p>
          <a:p>
            <a:r>
              <a:rPr lang="en-US" sz="3200" dirty="0" err="1"/>
              <a:t>Hasilnya</a:t>
            </a:r>
            <a:r>
              <a:rPr lang="en-US" sz="3200" dirty="0"/>
              <a:t>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99901"/>
            <a:ext cx="6187056" cy="1505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586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1000"/>
            <a:ext cx="8153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i="1" dirty="0"/>
              <a:t>Pengubahan skala dalam satuan inci.</a:t>
            </a:r>
          </a:p>
          <a:p>
            <a:r>
              <a:rPr lang="it-IT" sz="3200" dirty="0"/>
              <a:t>Pada skala, 1 inci pada peta =100.000 inci di </a:t>
            </a:r>
            <a:r>
              <a:rPr lang="it-IT" sz="3200" dirty="0" smtClean="0"/>
              <a:t>la</a:t>
            </a:r>
            <a:r>
              <a:rPr lang="sv-SE" sz="3200" dirty="0" smtClean="0"/>
              <a:t>pangan </a:t>
            </a:r>
            <a:r>
              <a:rPr lang="sv-SE" sz="3200" dirty="0"/>
              <a:t>(diketahui 1 mil = 63.360 inci, maka</a:t>
            </a:r>
          </a:p>
          <a:p>
            <a:r>
              <a:rPr lang="en-US" sz="3200" dirty="0"/>
              <a:t>100.000 </a:t>
            </a:r>
            <a:r>
              <a:rPr lang="en-US" sz="3200" dirty="0" err="1"/>
              <a:t>inci</a:t>
            </a:r>
            <a:r>
              <a:rPr lang="en-US" sz="3200" dirty="0"/>
              <a:t> = 1,578 mil</a:t>
            </a:r>
            <a:r>
              <a:rPr lang="en-US" sz="3200" dirty="0" smtClean="0"/>
              <a:t>).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457200" y="2469067"/>
            <a:ext cx="8153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Pengubahan</a:t>
            </a:r>
            <a:r>
              <a:rPr lang="en-US" sz="3200" dirty="0"/>
              <a:t> </a:t>
            </a:r>
            <a:r>
              <a:rPr lang="en-US" sz="3200" dirty="0" err="1"/>
              <a:t>ke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grafik</a:t>
            </a:r>
            <a:r>
              <a:rPr lang="en-US" sz="3200" dirty="0"/>
              <a:t> </a:t>
            </a:r>
            <a:r>
              <a:rPr lang="en-US" sz="3200" dirty="0" err="1"/>
              <a:t>dimulai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endParaRPr lang="en-US" sz="3200" dirty="0"/>
          </a:p>
          <a:p>
            <a:r>
              <a:rPr lang="pt-BR" sz="3200" dirty="0"/>
              <a:t>membuat garis lurus beruas-ruas. Tiap </a:t>
            </a:r>
            <a:r>
              <a:rPr lang="pt-BR" sz="3200" i="1" dirty="0"/>
              <a:t>ruas</a:t>
            </a:r>
          </a:p>
          <a:p>
            <a:r>
              <a:rPr lang="en-US" sz="3200" dirty="0" err="1"/>
              <a:t>mewakili</a:t>
            </a:r>
            <a:r>
              <a:rPr lang="en-US" sz="3200" dirty="0"/>
              <a:t> 1,578 mil (</a:t>
            </a:r>
            <a:r>
              <a:rPr lang="en-US" sz="3200" dirty="0" err="1"/>
              <a:t>dibulatkan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1,6 mil).</a:t>
            </a:r>
          </a:p>
          <a:p>
            <a:r>
              <a:rPr lang="en-US" sz="3200" dirty="0" err="1"/>
              <a:t>Hasilnya</a:t>
            </a:r>
            <a:r>
              <a:rPr lang="en-US" sz="3200" dirty="0"/>
              <a:t>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55" y="4531170"/>
            <a:ext cx="7738686" cy="171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113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533400"/>
            <a:ext cx="8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3700" indent="-393700"/>
            <a:r>
              <a:rPr lang="sv-SE" sz="3200" i="1" dirty="0"/>
              <a:t>2. Mengubah skala grafik menjadi skala </a:t>
            </a:r>
            <a:r>
              <a:rPr lang="sv-SE" sz="3200" i="1" dirty="0" smtClean="0"/>
              <a:t>angka</a:t>
            </a:r>
            <a:endParaRPr lang="sv-SE" sz="3200" i="1" dirty="0"/>
          </a:p>
        </p:txBody>
      </p:sp>
      <p:sp>
        <p:nvSpPr>
          <p:cNvPr id="3" name="Rectangle 2"/>
          <p:cNvSpPr/>
          <p:nvPr/>
        </p:nvSpPr>
        <p:spPr>
          <a:xfrm>
            <a:off x="1185041" y="1118175"/>
            <a:ext cx="7467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dirty="0"/>
              <a:t>Pengubahan skala grafik menjadi skala </a:t>
            </a:r>
            <a:r>
              <a:rPr lang="sv-SE" sz="3200" dirty="0" smtClean="0"/>
              <a:t>angka </a:t>
            </a:r>
            <a:r>
              <a:rPr lang="en-US" sz="3200" dirty="0" err="1" smtClean="0"/>
              <a:t>juga</a:t>
            </a:r>
            <a:r>
              <a:rPr lang="en-US" sz="3200" dirty="0" smtClean="0"/>
              <a:t> </a:t>
            </a:r>
            <a:r>
              <a:rPr lang="en-US" sz="3200" dirty="0" err="1"/>
              <a:t>dilakukan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satuan</a:t>
            </a:r>
            <a:r>
              <a:rPr lang="en-US" sz="3200" dirty="0"/>
              <a:t> yang </a:t>
            </a:r>
            <a:r>
              <a:rPr lang="en-US" sz="3200" dirty="0" err="1"/>
              <a:t>sesuai</a:t>
            </a:r>
            <a:r>
              <a:rPr lang="en-US" sz="3200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041" y="2765254"/>
            <a:ext cx="5735543" cy="1274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85040" y="4039818"/>
            <a:ext cx="74676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dirty="0"/>
              <a:t>Ubahlah skala grafik di atas menjadi skala </a:t>
            </a:r>
            <a:r>
              <a:rPr lang="sv-SE" sz="3200" dirty="0" smtClean="0"/>
              <a:t>angka </a:t>
            </a:r>
            <a:r>
              <a:rPr lang="en-US" sz="3200" dirty="0" smtClean="0"/>
              <a:t>(</a:t>
            </a:r>
            <a:r>
              <a:rPr lang="en-US" sz="3200" dirty="0" err="1"/>
              <a:t>dalam</a:t>
            </a:r>
            <a:r>
              <a:rPr lang="en-US" sz="3200" dirty="0"/>
              <a:t> cm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inci</a:t>
            </a:r>
            <a:r>
              <a:rPr lang="en-US" sz="32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929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048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/>
              <a:t>Pengubahan</a:t>
            </a:r>
            <a:r>
              <a:rPr lang="en-US" sz="3200" i="1" dirty="0"/>
              <a:t> </a:t>
            </a:r>
            <a:r>
              <a:rPr lang="en-US" sz="3200" i="1" dirty="0" err="1"/>
              <a:t>skala</a:t>
            </a:r>
            <a:r>
              <a:rPr lang="en-US" sz="3200" i="1" dirty="0"/>
              <a:t> </a:t>
            </a:r>
            <a:r>
              <a:rPr lang="en-US" sz="3200" i="1" dirty="0" err="1"/>
              <a:t>dalam</a:t>
            </a:r>
            <a:r>
              <a:rPr lang="en-US" sz="3200" i="1" dirty="0"/>
              <a:t> </a:t>
            </a:r>
            <a:r>
              <a:rPr lang="en-US" sz="3200" i="1" dirty="0" err="1"/>
              <a:t>satuan</a:t>
            </a:r>
            <a:r>
              <a:rPr lang="en-US" sz="3200" i="1" dirty="0"/>
              <a:t> </a:t>
            </a:r>
            <a:r>
              <a:rPr lang="en-US" sz="3200" i="1" dirty="0" err="1"/>
              <a:t>sentimeter</a:t>
            </a:r>
            <a:r>
              <a:rPr lang="en-US" sz="3200" i="1" dirty="0"/>
              <a:t> (cm</a:t>
            </a:r>
            <a:r>
              <a:rPr lang="en-US" sz="3200" i="1" dirty="0" smtClean="0"/>
              <a:t>).</a:t>
            </a:r>
            <a:endParaRPr lang="en-US" sz="3200" i="1" dirty="0"/>
          </a:p>
        </p:txBody>
      </p:sp>
      <p:sp>
        <p:nvSpPr>
          <p:cNvPr id="3" name="Rectangle 2"/>
          <p:cNvSpPr/>
          <p:nvPr/>
        </p:nvSpPr>
        <p:spPr>
          <a:xfrm>
            <a:off x="533400" y="25146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dirty="0"/>
              <a:t>Jika panjangtiap ruas 1 cm, maka panjang garis </a:t>
            </a:r>
            <a:r>
              <a:rPr lang="sv-SE" sz="3200" dirty="0" smtClean="0"/>
              <a:t>dari </a:t>
            </a:r>
            <a:r>
              <a:rPr lang="en-US" sz="3200" dirty="0" err="1" smtClean="0"/>
              <a:t>skala</a:t>
            </a:r>
            <a:r>
              <a:rPr lang="en-US" sz="3200" dirty="0" smtClean="0"/>
              <a:t> </a:t>
            </a:r>
            <a:r>
              <a:rPr lang="pl-PL" sz="3200" dirty="0"/>
              <a:t>0 s/d 10 km adalah 2 cm</a:t>
            </a:r>
            <a:r>
              <a:rPr lang="pl-PL" sz="3200" dirty="0" smtClean="0"/>
              <a:t>.</a:t>
            </a:r>
            <a:endParaRPr lang="pl-PL" sz="3200" dirty="0"/>
          </a:p>
        </p:txBody>
      </p:sp>
      <p:sp>
        <p:nvSpPr>
          <p:cNvPr id="4" name="Rectangle 3"/>
          <p:cNvSpPr/>
          <p:nvPr/>
        </p:nvSpPr>
        <p:spPr>
          <a:xfrm>
            <a:off x="533400" y="13716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Ukurlah</a:t>
            </a:r>
            <a:r>
              <a:rPr lang="en-US" sz="3200" dirty="0"/>
              <a:t> </a:t>
            </a:r>
            <a:r>
              <a:rPr lang="en-US" sz="3200" dirty="0" err="1"/>
              <a:t>panjang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grafik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endParaRPr lang="en-US" sz="3200" dirty="0"/>
          </a:p>
          <a:p>
            <a:r>
              <a:rPr lang="sv-SE" sz="3200" dirty="0"/>
              <a:t>mistar dalam satuan sentimeter (cm). 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33400" y="3657600"/>
            <a:ext cx="8077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dirty="0"/>
              <a:t>Jika 2 cm  = 10 km, </a:t>
            </a:r>
            <a:r>
              <a:rPr lang="sv-SE" sz="3200" i="1" dirty="0"/>
              <a:t>maka 1 cm  = 5 km. Sehingga </a:t>
            </a:r>
            <a:r>
              <a:rPr lang="it-IT" sz="3200" dirty="0"/>
              <a:t>1 cm pada skala mewakili 500.000 cm di </a:t>
            </a:r>
            <a:r>
              <a:rPr lang="en-US" sz="3200" dirty="0" err="1"/>
              <a:t>lapangan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533400" y="530346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dirty="0"/>
              <a:t>Jadi, skala angka dalam satuan sentimeter (cm)</a:t>
            </a:r>
          </a:p>
          <a:p>
            <a:r>
              <a:rPr lang="en-US" sz="3200" dirty="0" err="1"/>
              <a:t>adalah</a:t>
            </a:r>
            <a:r>
              <a:rPr lang="en-US" sz="3200" dirty="0"/>
              <a:t> 1 : 500.000.</a:t>
            </a:r>
          </a:p>
        </p:txBody>
      </p:sp>
    </p:spTree>
    <p:extLst>
      <p:ext uri="{BB962C8B-B14F-4D97-AF65-F5344CB8AC3E}">
        <p14:creationId xmlns:p14="http://schemas.microsoft.com/office/powerpoint/2010/main" val="29499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6096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3200" i="1" dirty="0"/>
              <a:t>Pengubahan  skala dalam satuan </a:t>
            </a:r>
            <a:r>
              <a:rPr lang="sv-SE" sz="3200" i="1" dirty="0" smtClean="0"/>
              <a:t>inci</a:t>
            </a:r>
            <a:endParaRPr lang="sv-SE" sz="3200" i="1" dirty="0"/>
          </a:p>
        </p:txBody>
      </p:sp>
      <p:sp>
        <p:nvSpPr>
          <p:cNvPr id="3" name="Rectangle 2"/>
          <p:cNvSpPr/>
          <p:nvPr/>
        </p:nvSpPr>
        <p:spPr>
          <a:xfrm>
            <a:off x="609600" y="1371600"/>
            <a:ext cx="7772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Ukurlah</a:t>
            </a:r>
            <a:r>
              <a:rPr lang="en-US" sz="3200" dirty="0"/>
              <a:t> </a:t>
            </a:r>
            <a:r>
              <a:rPr lang="en-US" sz="3200" dirty="0" err="1"/>
              <a:t>panjang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grafik</a:t>
            </a:r>
            <a:r>
              <a:rPr lang="en-US" sz="3200" dirty="0"/>
              <a:t> </a:t>
            </a:r>
            <a:r>
              <a:rPr lang="en-US" sz="3200" dirty="0" err="1" smtClean="0"/>
              <a:t>ter</a:t>
            </a:r>
            <a:r>
              <a:rPr lang="sv-SE" sz="3200" dirty="0" smtClean="0"/>
              <a:t>sebut </a:t>
            </a:r>
            <a:r>
              <a:rPr lang="sv-SE" sz="3200" dirty="0"/>
              <a:t>dengan mistar dalam satuan inci.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10" y="2448818"/>
            <a:ext cx="5856890" cy="1571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600" y="3886200"/>
            <a:ext cx="792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Diketahui</a:t>
            </a:r>
            <a:r>
              <a:rPr lang="en-US" sz="3200" dirty="0"/>
              <a:t> </a:t>
            </a:r>
            <a:r>
              <a:rPr lang="en-US" sz="3200" dirty="0" err="1"/>
              <a:t>panjang</a:t>
            </a:r>
            <a:r>
              <a:rPr lang="en-US" sz="3200" dirty="0"/>
              <a:t> </a:t>
            </a:r>
            <a:r>
              <a:rPr lang="en-US" sz="3200" dirty="0" err="1"/>
              <a:t>tiap</a:t>
            </a:r>
            <a:r>
              <a:rPr lang="en-US" sz="3200" dirty="0"/>
              <a:t> </a:t>
            </a:r>
            <a:r>
              <a:rPr lang="en-US" sz="3200" dirty="0" err="1"/>
              <a:t>ruas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0,4 </a:t>
            </a:r>
            <a:r>
              <a:rPr lang="en-US" sz="3200" dirty="0" err="1"/>
              <a:t>inci</a:t>
            </a:r>
            <a:r>
              <a:rPr lang="en-US" sz="3200" dirty="0"/>
              <a:t>. 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4470975"/>
            <a:ext cx="792479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Jadi</a:t>
            </a:r>
            <a:r>
              <a:rPr lang="en-US" sz="3200" dirty="0" smtClean="0"/>
              <a:t>, </a:t>
            </a:r>
            <a:r>
              <a:rPr lang="en-US" sz="3200" dirty="0" err="1" smtClean="0"/>
              <a:t>panjang</a:t>
            </a:r>
            <a:r>
              <a:rPr lang="en-US" sz="3200" dirty="0" smtClean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0 s/d 10 km </a:t>
            </a:r>
            <a:r>
              <a:rPr lang="en-US" sz="3200" dirty="0" err="1"/>
              <a:t>adalah</a:t>
            </a:r>
            <a:r>
              <a:rPr lang="en-US" sz="3200" dirty="0"/>
              <a:t> 0,8  </a:t>
            </a:r>
            <a:r>
              <a:rPr lang="en-US" sz="3200" dirty="0" err="1"/>
              <a:t>inci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57200" y="5595462"/>
            <a:ext cx="838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3200" dirty="0" smtClean="0"/>
              <a:t>Jika 0,8  inci = 10 km, </a:t>
            </a:r>
            <a:r>
              <a:rPr lang="pl-PL" sz="3200" i="1" dirty="0" smtClean="0"/>
              <a:t>maka 1 inci =  km =</a:t>
            </a:r>
            <a:r>
              <a:rPr lang="en-US" sz="3200" dirty="0" smtClean="0"/>
              <a:t>12,5 </a:t>
            </a:r>
            <a:r>
              <a:rPr lang="en-US" sz="3200" dirty="0"/>
              <a:t>km.</a:t>
            </a:r>
          </a:p>
        </p:txBody>
      </p:sp>
    </p:spTree>
    <p:extLst>
      <p:ext uri="{BB962C8B-B14F-4D97-AF65-F5344CB8AC3E}">
        <p14:creationId xmlns:p14="http://schemas.microsoft.com/office/powerpoint/2010/main" val="313041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914400"/>
            <a:ext cx="8305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/>
              <a:t>Catatan</a:t>
            </a:r>
            <a:r>
              <a:rPr lang="en-US" sz="3200" i="1" dirty="0"/>
              <a:t>:</a:t>
            </a:r>
          </a:p>
          <a:p>
            <a:r>
              <a:rPr lang="en-US" sz="3200" dirty="0"/>
              <a:t>1 km = 3,937   </a:t>
            </a:r>
            <a:r>
              <a:rPr lang="en-US" sz="3200" dirty="0" smtClean="0"/>
              <a:t>10</a:t>
            </a:r>
            <a:r>
              <a:rPr lang="en-US" sz="3200" baseline="30000" dirty="0" smtClean="0"/>
              <a:t>4 </a:t>
            </a:r>
            <a:r>
              <a:rPr lang="en-US" sz="3200" dirty="0" smtClean="0"/>
              <a:t> </a:t>
            </a:r>
            <a:r>
              <a:rPr lang="en-US" sz="3200" dirty="0" err="1"/>
              <a:t>inci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Artinya</a:t>
            </a:r>
            <a:r>
              <a:rPr lang="en-US" sz="3200" dirty="0"/>
              <a:t> 1 </a:t>
            </a:r>
            <a:r>
              <a:rPr lang="en-US" sz="3200" dirty="0" err="1"/>
              <a:t>inci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skala</a:t>
            </a:r>
            <a:r>
              <a:rPr lang="en-US" sz="3200" dirty="0"/>
              <a:t> </a:t>
            </a:r>
            <a:r>
              <a:rPr lang="en-US" sz="3200" dirty="0" err="1"/>
              <a:t>mewakili</a:t>
            </a:r>
            <a:endParaRPr lang="en-US" sz="3200" dirty="0"/>
          </a:p>
          <a:p>
            <a:r>
              <a:rPr lang="en-US" sz="3200" dirty="0" smtClean="0"/>
              <a:t>12,5 × </a:t>
            </a:r>
            <a:r>
              <a:rPr lang="en-US" sz="3200" dirty="0"/>
              <a:t>(</a:t>
            </a:r>
            <a:r>
              <a:rPr lang="en-US" sz="3200" dirty="0" smtClean="0"/>
              <a:t>3,937 x 10</a:t>
            </a:r>
            <a:r>
              <a:rPr lang="en-US" sz="3200" baseline="30000" dirty="0" smtClean="0"/>
              <a:t>4</a:t>
            </a:r>
            <a:r>
              <a:rPr lang="en-US" sz="3200" dirty="0" smtClean="0"/>
              <a:t>) </a:t>
            </a:r>
            <a:r>
              <a:rPr lang="en-US" sz="3200" dirty="0"/>
              <a:t>= 492.125 </a:t>
            </a:r>
            <a:r>
              <a:rPr lang="en-US" sz="3200" dirty="0" err="1"/>
              <a:t>inci</a:t>
            </a:r>
            <a:r>
              <a:rPr lang="en-US" sz="3200" dirty="0"/>
              <a:t> di </a:t>
            </a:r>
            <a:r>
              <a:rPr lang="en-US" sz="3200" dirty="0" err="1"/>
              <a:t>lapangan</a:t>
            </a:r>
            <a:r>
              <a:rPr lang="en-US" sz="3200" dirty="0"/>
              <a:t>.</a:t>
            </a:r>
          </a:p>
          <a:p>
            <a:r>
              <a:rPr lang="sv-SE" sz="3200" dirty="0"/>
              <a:t>Jadi, skala angka dalam inci ditulis 1 : 492.125</a:t>
            </a:r>
            <a:r>
              <a:rPr lang="sv-SE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5802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609600"/>
            <a:ext cx="38879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C. </a:t>
            </a:r>
            <a:r>
              <a:rPr lang="en-US" sz="3600" b="1" dirty="0" err="1"/>
              <a:t>Garis</a:t>
            </a:r>
            <a:r>
              <a:rPr lang="en-US" sz="3600" b="1" dirty="0"/>
              <a:t> </a:t>
            </a:r>
            <a:r>
              <a:rPr lang="en-US" sz="3600" b="1" dirty="0" err="1"/>
              <a:t>astronomis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1143000" y="1260535"/>
            <a:ext cx="7467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i="1" dirty="0"/>
              <a:t>Garis astronomis dituliskan pada garis tepi </a:t>
            </a:r>
            <a:r>
              <a:rPr lang="pt-BR" sz="3200" i="1" dirty="0" smtClean="0"/>
              <a:t>berguna </a:t>
            </a:r>
            <a:r>
              <a:rPr lang="fi-FI" sz="3200" dirty="0" smtClean="0"/>
              <a:t>untuk </a:t>
            </a:r>
            <a:r>
              <a:rPr lang="fi-FI" sz="3200" dirty="0"/>
              <a:t>menentukan lokasi. </a:t>
            </a:r>
            <a:endParaRPr lang="fi-FI" sz="3200" dirty="0" smtClean="0"/>
          </a:p>
          <a:p>
            <a:r>
              <a:rPr lang="fi-FI" sz="3200" dirty="0" smtClean="0"/>
              <a:t>Garis astronomis </a:t>
            </a:r>
            <a:r>
              <a:rPr lang="en-US" sz="3200" dirty="0" err="1" smtClean="0"/>
              <a:t>terdiri</a:t>
            </a:r>
            <a:r>
              <a:rPr lang="en-US" sz="3200" dirty="0" smtClean="0"/>
              <a:t> </a:t>
            </a:r>
            <a:r>
              <a:rPr lang="en-US" sz="3200" dirty="0" err="1" smtClean="0"/>
              <a:t>atas</a:t>
            </a:r>
            <a:r>
              <a:rPr lang="en-US" sz="3200" dirty="0" smtClean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lintang</a:t>
            </a:r>
            <a:r>
              <a:rPr lang="en-US" sz="3200" dirty="0"/>
              <a:t>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bujur</a:t>
            </a:r>
            <a:r>
              <a:rPr lang="en-US" sz="3200" dirty="0"/>
              <a:t>.</a:t>
            </a:r>
          </a:p>
          <a:p>
            <a:r>
              <a:rPr lang="en-US" sz="3200" dirty="0" err="1"/>
              <a:t>Satuan</a:t>
            </a:r>
            <a:r>
              <a:rPr lang="en-US" sz="3200" dirty="0"/>
              <a:t> </a:t>
            </a:r>
            <a:r>
              <a:rPr lang="en-US" sz="3200" dirty="0" err="1" smtClean="0"/>
              <a:t>angka</a:t>
            </a:r>
            <a:r>
              <a:rPr lang="en-US" sz="3200" dirty="0" smtClean="0"/>
              <a:t> </a:t>
            </a:r>
            <a:r>
              <a:rPr lang="en-US" sz="3200" dirty="0" err="1" smtClean="0"/>
              <a:t>garis</a:t>
            </a:r>
            <a:r>
              <a:rPr lang="en-US" sz="3200" dirty="0" smtClean="0"/>
              <a:t> </a:t>
            </a:r>
            <a:r>
              <a:rPr lang="en-US" sz="3200" dirty="0" err="1" smtClean="0"/>
              <a:t>menggunakan</a:t>
            </a:r>
            <a:r>
              <a:rPr lang="en-US" sz="3200" dirty="0" smtClean="0"/>
              <a:t> </a:t>
            </a:r>
            <a:r>
              <a:rPr lang="en-US" sz="3200" dirty="0" err="1"/>
              <a:t>derajat</a:t>
            </a:r>
            <a:r>
              <a:rPr lang="en-US" sz="3200" dirty="0"/>
              <a:t>, </a:t>
            </a:r>
            <a:r>
              <a:rPr lang="en-US" sz="3200" dirty="0" err="1"/>
              <a:t>menit</a:t>
            </a:r>
            <a:r>
              <a:rPr lang="en-US" sz="3200" dirty="0"/>
              <a:t>, </a:t>
            </a:r>
            <a:r>
              <a:rPr lang="en-US" sz="3200" dirty="0" err="1"/>
              <a:t>dan</a:t>
            </a:r>
            <a:r>
              <a:rPr lang="en-US" sz="3200" dirty="0"/>
              <a:t> </a:t>
            </a:r>
            <a:r>
              <a:rPr lang="en-US" sz="3200" dirty="0" err="1"/>
              <a:t>detik</a:t>
            </a:r>
            <a:r>
              <a:rPr lang="en-US" sz="3200" dirty="0"/>
              <a:t>.</a:t>
            </a:r>
          </a:p>
        </p:txBody>
      </p:sp>
      <p:pic>
        <p:nvPicPr>
          <p:cNvPr id="7172" name="Picture 4" descr="http://4.bp.blogspot.com/-NWTBmdeRAIM/Txumwz-RL4I/AAAAAAAAAFM/tmaalFy_Fmw/s1600/Graphic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9600"/>
            <a:ext cx="9144000" cy="522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886200" y="1260535"/>
            <a:ext cx="990600" cy="4158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rgbClr val="002060"/>
                </a:solidFill>
              </a:ln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885090" y="2461737"/>
            <a:ext cx="3121572" cy="336961"/>
          </a:xfrm>
          <a:custGeom>
            <a:avLst/>
            <a:gdLst>
              <a:gd name="connsiteX0" fmla="*/ 0 w 3121572"/>
              <a:gd name="connsiteY0" fmla="*/ 44980 h 336961"/>
              <a:gd name="connsiteX1" fmla="*/ 299544 w 3121572"/>
              <a:gd name="connsiteY1" fmla="*/ 218401 h 336961"/>
              <a:gd name="connsiteX2" fmla="*/ 1150882 w 3121572"/>
              <a:gd name="connsiteY2" fmla="*/ 328760 h 336961"/>
              <a:gd name="connsiteX3" fmla="*/ 1891862 w 3121572"/>
              <a:gd name="connsiteY3" fmla="*/ 312994 h 336961"/>
              <a:gd name="connsiteX4" fmla="*/ 2758965 w 3121572"/>
              <a:gd name="connsiteY4" fmla="*/ 186870 h 336961"/>
              <a:gd name="connsiteX5" fmla="*/ 3105807 w 3121572"/>
              <a:gd name="connsiteY5" fmla="*/ 13449 h 336961"/>
              <a:gd name="connsiteX6" fmla="*/ 3058510 w 3121572"/>
              <a:gd name="connsiteY6" fmla="*/ 13449 h 336961"/>
              <a:gd name="connsiteX7" fmla="*/ 3121572 w 3121572"/>
              <a:gd name="connsiteY7" fmla="*/ 29215 h 33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21572" h="336961">
                <a:moveTo>
                  <a:pt x="0" y="44980"/>
                </a:moveTo>
                <a:cubicBezTo>
                  <a:pt x="53865" y="108042"/>
                  <a:pt x="107730" y="171104"/>
                  <a:pt x="299544" y="218401"/>
                </a:cubicBezTo>
                <a:cubicBezTo>
                  <a:pt x="491358" y="265698"/>
                  <a:pt x="885496" y="312995"/>
                  <a:pt x="1150882" y="328760"/>
                </a:cubicBezTo>
                <a:cubicBezTo>
                  <a:pt x="1416268" y="344525"/>
                  <a:pt x="1623848" y="336642"/>
                  <a:pt x="1891862" y="312994"/>
                </a:cubicBezTo>
                <a:cubicBezTo>
                  <a:pt x="2159876" y="289346"/>
                  <a:pt x="2556641" y="236794"/>
                  <a:pt x="2758965" y="186870"/>
                </a:cubicBezTo>
                <a:cubicBezTo>
                  <a:pt x="2961289" y="136946"/>
                  <a:pt x="3055883" y="42352"/>
                  <a:pt x="3105807" y="13449"/>
                </a:cubicBezTo>
                <a:cubicBezTo>
                  <a:pt x="3155731" y="-15454"/>
                  <a:pt x="3055883" y="10821"/>
                  <a:pt x="3058510" y="13449"/>
                </a:cubicBezTo>
                <a:cubicBezTo>
                  <a:pt x="3061137" y="16077"/>
                  <a:pt x="3091354" y="22646"/>
                  <a:pt x="3121572" y="29215"/>
                </a:cubicBezTo>
              </a:path>
            </a:pathLst>
          </a:cu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635062" y="1371600"/>
            <a:ext cx="1135117" cy="4335517"/>
          </a:xfrm>
          <a:custGeom>
            <a:avLst/>
            <a:gdLst>
              <a:gd name="connsiteX0" fmla="*/ 0 w 1135117"/>
              <a:gd name="connsiteY0" fmla="*/ 0 h 4335517"/>
              <a:gd name="connsiteX1" fmla="*/ 772510 w 1135117"/>
              <a:gd name="connsiteY1" fmla="*/ 709448 h 4335517"/>
              <a:gd name="connsiteX2" fmla="*/ 1135117 w 1135117"/>
              <a:gd name="connsiteY2" fmla="*/ 2506717 h 4335517"/>
              <a:gd name="connsiteX3" fmla="*/ 772510 w 1135117"/>
              <a:gd name="connsiteY3" fmla="*/ 3736428 h 4335517"/>
              <a:gd name="connsiteX4" fmla="*/ 189186 w 1135117"/>
              <a:gd name="connsiteY4" fmla="*/ 4335517 h 433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117" h="4335517">
                <a:moveTo>
                  <a:pt x="0" y="0"/>
                </a:moveTo>
                <a:cubicBezTo>
                  <a:pt x="291662" y="145831"/>
                  <a:pt x="583324" y="291662"/>
                  <a:pt x="772510" y="709448"/>
                </a:cubicBezTo>
                <a:cubicBezTo>
                  <a:pt x="961696" y="1127234"/>
                  <a:pt x="1135117" y="2002220"/>
                  <a:pt x="1135117" y="2506717"/>
                </a:cubicBezTo>
                <a:cubicBezTo>
                  <a:pt x="1135117" y="3011214"/>
                  <a:pt x="930165" y="3431628"/>
                  <a:pt x="772510" y="3736428"/>
                </a:cubicBezTo>
                <a:cubicBezTo>
                  <a:pt x="614855" y="4041228"/>
                  <a:pt x="402020" y="4188372"/>
                  <a:pt x="189186" y="4335517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553593" y="3539358"/>
            <a:ext cx="354240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58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399"/>
            <a:ext cx="2004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D. </a:t>
            </a:r>
            <a:r>
              <a:rPr lang="en-US" sz="3600" b="1" dirty="0" err="1"/>
              <a:t>Kontur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990600" y="1213008"/>
            <a:ext cx="762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Garis</a:t>
            </a:r>
            <a:r>
              <a:rPr lang="en-US" sz="3600" dirty="0"/>
              <a:t> </a:t>
            </a:r>
            <a:r>
              <a:rPr lang="en-US" sz="3600" dirty="0" err="1"/>
              <a:t>kontur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</a:t>
            </a:r>
            <a:r>
              <a:rPr lang="en-US" sz="3600" dirty="0" err="1"/>
              <a:t>garis</a:t>
            </a:r>
            <a:r>
              <a:rPr lang="en-US" sz="3600" dirty="0"/>
              <a:t> yang </a:t>
            </a:r>
            <a:r>
              <a:rPr lang="en-US" sz="3600" dirty="0" err="1"/>
              <a:t>menghubungkan</a:t>
            </a:r>
            <a:r>
              <a:rPr lang="en-US" sz="3600" dirty="0"/>
              <a:t> </a:t>
            </a:r>
            <a:r>
              <a:rPr lang="en-US" sz="3600" dirty="0" err="1"/>
              <a:t>titik-titik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</a:t>
            </a:r>
            <a:r>
              <a:rPr lang="en-US" sz="3600" dirty="0" err="1"/>
              <a:t>ketinggian</a:t>
            </a:r>
            <a:r>
              <a:rPr lang="en-US" sz="3600" dirty="0"/>
              <a:t> </a:t>
            </a:r>
            <a:r>
              <a:rPr lang="en-US" sz="3600" dirty="0" err="1"/>
              <a:t>sama</a:t>
            </a:r>
            <a:r>
              <a:rPr lang="en-US" sz="3600" dirty="0"/>
              <a:t>. </a:t>
            </a:r>
          </a:p>
        </p:txBody>
      </p:sp>
      <p:pic>
        <p:nvPicPr>
          <p:cNvPr id="1028" name="Picture 4" descr="http://zahrosofie.files.wordpress.com/2010/03/peta-topograf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68" y="3210910"/>
            <a:ext cx="8455025" cy="293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9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17634" y="897844"/>
            <a:ext cx="82296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3200" dirty="0" smtClean="0"/>
              <a:t>a.</a:t>
            </a:r>
            <a:r>
              <a:rPr lang="en-US" sz="3200" dirty="0"/>
              <a:t>	</a:t>
            </a:r>
            <a:r>
              <a:rPr lang="en-US" sz="3200" dirty="0" err="1" smtClean="0"/>
              <a:t>Garis</a:t>
            </a:r>
            <a:r>
              <a:rPr lang="en-US" sz="3200" dirty="0" smtClean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</a:t>
            </a:r>
            <a:r>
              <a:rPr lang="en-US" sz="3200" dirty="0" err="1"/>
              <a:t>selalu</a:t>
            </a:r>
            <a:r>
              <a:rPr lang="en-US" sz="3200" dirty="0"/>
              <a:t> </a:t>
            </a:r>
            <a:r>
              <a:rPr lang="en-US" sz="3200" dirty="0" err="1"/>
              <a:t>merupakan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tertutup</a:t>
            </a:r>
            <a:r>
              <a:rPr lang="en-US" sz="3200" dirty="0"/>
              <a:t> (</a:t>
            </a:r>
            <a:r>
              <a:rPr lang="en-US" sz="3200" i="1" dirty="0"/>
              <a:t>loop</a:t>
            </a:r>
            <a:r>
              <a:rPr lang="en-US" sz="3200" dirty="0"/>
              <a:t>), </a:t>
            </a:r>
            <a:r>
              <a:rPr lang="en-US" sz="3200" dirty="0" err="1"/>
              <a:t>kecuali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batas</a:t>
            </a:r>
            <a:r>
              <a:rPr lang="en-US" sz="3200" dirty="0"/>
              <a:t> </a:t>
            </a:r>
            <a:r>
              <a:rPr lang="en-US" sz="3200" dirty="0" err="1"/>
              <a:t>peta</a:t>
            </a:r>
            <a:r>
              <a:rPr lang="en-US" sz="3200" dirty="0"/>
              <a:t>.</a:t>
            </a:r>
          </a:p>
          <a:p>
            <a:pPr marL="457200" indent="-457200"/>
            <a:r>
              <a:rPr lang="en-US" sz="3200" dirty="0"/>
              <a:t>b. </a:t>
            </a:r>
            <a:r>
              <a:rPr lang="en-US" sz="3200" dirty="0" err="1" smtClean="0"/>
              <a:t>Dua</a:t>
            </a:r>
            <a:r>
              <a:rPr lang="en-US" sz="3200" dirty="0" smtClean="0"/>
              <a:t> </a:t>
            </a:r>
            <a:r>
              <a:rPr lang="en-US" sz="3200" dirty="0" err="1"/>
              <a:t>buah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ketinggian</a:t>
            </a:r>
            <a:r>
              <a:rPr lang="en-US" sz="3200" dirty="0"/>
              <a:t> yang </a:t>
            </a:r>
            <a:r>
              <a:rPr lang="en-US" sz="3200" dirty="0" err="1"/>
              <a:t>berbeda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 smtClean="0"/>
              <a:t>mungkin</a:t>
            </a:r>
            <a:r>
              <a:rPr lang="en-US" sz="3200" dirty="0" smtClean="0"/>
              <a:t> </a:t>
            </a:r>
            <a:r>
              <a:rPr lang="en-US" sz="3200" dirty="0" err="1"/>
              <a:t>saling</a:t>
            </a:r>
            <a:r>
              <a:rPr lang="en-US" sz="3200" dirty="0"/>
              <a:t> </a:t>
            </a:r>
            <a:r>
              <a:rPr lang="en-US" sz="3200" dirty="0" err="1"/>
              <a:t>berpotongan</a:t>
            </a:r>
            <a:r>
              <a:rPr lang="en-US" sz="3200" dirty="0"/>
              <a:t>.</a:t>
            </a:r>
          </a:p>
          <a:p>
            <a:pPr marL="457200" indent="-457200"/>
            <a:r>
              <a:rPr lang="en-US" sz="3200" dirty="0"/>
              <a:t>c</a:t>
            </a:r>
            <a:r>
              <a:rPr lang="en-US" sz="3200" dirty="0" smtClean="0"/>
              <a:t>.</a:t>
            </a:r>
            <a:r>
              <a:rPr lang="en-US" sz="3200" dirty="0"/>
              <a:t> 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mungkin</a:t>
            </a:r>
            <a:r>
              <a:rPr lang="en-US" sz="3200" dirty="0"/>
              <a:t> </a:t>
            </a:r>
            <a:r>
              <a:rPr lang="en-US" sz="3200" dirty="0" err="1"/>
              <a:t>bercabang</a:t>
            </a:r>
            <a:r>
              <a:rPr lang="en-US" sz="3200" dirty="0"/>
              <a:t> (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hubungannya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keaslian</a:t>
            </a:r>
            <a:r>
              <a:rPr lang="en-US" sz="3200" dirty="0"/>
              <a:t> </a:t>
            </a:r>
            <a:r>
              <a:rPr lang="en-US" sz="3200" dirty="0" err="1"/>
              <a:t>alam</a:t>
            </a:r>
            <a:r>
              <a:rPr lang="en-US" sz="3200" dirty="0"/>
              <a:t>, </a:t>
            </a:r>
            <a:r>
              <a:rPr lang="en-US" sz="3200" dirty="0" err="1"/>
              <a:t>kecuali</a:t>
            </a:r>
            <a:r>
              <a:rPr lang="en-US" sz="3200" dirty="0"/>
              <a:t> </a:t>
            </a:r>
            <a:r>
              <a:rPr lang="en-US" sz="3200" dirty="0" err="1"/>
              <a:t>buatan</a:t>
            </a:r>
            <a:r>
              <a:rPr lang="en-US" sz="3200" dirty="0"/>
              <a:t> </a:t>
            </a:r>
            <a:r>
              <a:rPr lang="en-US" sz="3200" dirty="0" err="1"/>
              <a:t>manusia</a:t>
            </a:r>
            <a:r>
              <a:rPr lang="en-US" sz="3200" dirty="0"/>
              <a:t>).</a:t>
            </a:r>
          </a:p>
          <a:p>
            <a:pPr marL="457200" indent="-457200"/>
            <a:r>
              <a:rPr lang="en-US" sz="3200" dirty="0"/>
              <a:t>d</a:t>
            </a:r>
            <a:r>
              <a:rPr lang="en-US" sz="3200" dirty="0" smtClean="0"/>
              <a:t>.	</a:t>
            </a:r>
            <a:r>
              <a:rPr lang="en-US" sz="3200" dirty="0" err="1" smtClean="0"/>
              <a:t>Garis</a:t>
            </a:r>
            <a:r>
              <a:rPr lang="en-US" sz="3200" dirty="0" smtClean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ketinggian</a:t>
            </a:r>
            <a:r>
              <a:rPr lang="en-US" sz="3200" dirty="0"/>
              <a:t> </a:t>
            </a:r>
            <a:r>
              <a:rPr lang="en-US" sz="3200" dirty="0" err="1"/>
              <a:t>berbeda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mungkin</a:t>
            </a:r>
            <a:r>
              <a:rPr lang="en-US" sz="3200" dirty="0"/>
              <a:t> </a:t>
            </a:r>
            <a:r>
              <a:rPr lang="en-US" sz="3200" dirty="0" err="1"/>
              <a:t>menjadi</a:t>
            </a:r>
            <a:r>
              <a:rPr lang="en-US" sz="3200" dirty="0"/>
              <a:t> </a:t>
            </a:r>
            <a:r>
              <a:rPr lang="en-US" sz="3200" dirty="0" err="1"/>
              <a:t>satu</a:t>
            </a:r>
            <a:r>
              <a:rPr lang="en-US" sz="3200" dirty="0"/>
              <a:t>, </a:t>
            </a:r>
            <a:r>
              <a:rPr lang="en-US" sz="3200" dirty="0" err="1"/>
              <a:t>kecuali</a:t>
            </a:r>
            <a:r>
              <a:rPr lang="en-US" sz="3200" dirty="0"/>
              <a:t>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bagian</a:t>
            </a:r>
            <a:r>
              <a:rPr lang="en-US" sz="3200" dirty="0"/>
              <a:t> </a:t>
            </a:r>
            <a:r>
              <a:rPr lang="en-US" sz="3200" dirty="0" err="1"/>
              <a:t>tanah</a:t>
            </a:r>
            <a:r>
              <a:rPr lang="en-US" sz="3200" dirty="0"/>
              <a:t> yang </a:t>
            </a:r>
            <a:r>
              <a:rPr lang="en-US" sz="3200" dirty="0" err="1"/>
              <a:t>vertikal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digambarkan</a:t>
            </a:r>
            <a:r>
              <a:rPr lang="en-US" sz="3200" dirty="0"/>
              <a:t> </a:t>
            </a:r>
            <a:r>
              <a:rPr lang="en-US" sz="3200" dirty="0" err="1"/>
              <a:t>sebagai</a:t>
            </a:r>
            <a:r>
              <a:rPr lang="en-US" sz="3200" dirty="0"/>
              <a:t> </a:t>
            </a:r>
            <a:r>
              <a:rPr lang="en-US" sz="3200" dirty="0" err="1"/>
              <a:t>garis</a:t>
            </a:r>
            <a:r>
              <a:rPr lang="en-US" sz="3200" dirty="0"/>
              <a:t> yang </a:t>
            </a:r>
            <a:r>
              <a:rPr lang="en-US" sz="3200" dirty="0" err="1"/>
              <a:t>berimpit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517634" y="254141"/>
            <a:ext cx="49085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/>
              <a:t>Sifat</a:t>
            </a:r>
            <a:r>
              <a:rPr lang="en-US" sz="3600" dirty="0"/>
              <a:t> </a:t>
            </a:r>
            <a:r>
              <a:rPr lang="en-US" sz="3600" dirty="0" err="1"/>
              <a:t>garis</a:t>
            </a:r>
            <a:r>
              <a:rPr lang="en-US" sz="3600" dirty="0"/>
              <a:t> </a:t>
            </a:r>
            <a:r>
              <a:rPr lang="en-US" sz="3600" dirty="0" err="1"/>
              <a:t>kontur</a:t>
            </a:r>
            <a:r>
              <a:rPr lang="en-US" sz="3600" dirty="0"/>
              <a:t> </a:t>
            </a:r>
            <a:r>
              <a:rPr lang="en-US" sz="3600" dirty="0" err="1"/>
              <a:t>adalah</a:t>
            </a:r>
            <a:r>
              <a:rPr lang="en-US" sz="3600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786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609600"/>
            <a:ext cx="807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Berbagai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kenampakan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seperti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itulah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yang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ingin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digambarkan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oleh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sebuah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981199"/>
            <a:ext cx="807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Namun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tidaklah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fi-FI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mungkin menggambarkan semua kenampakan itu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sesuai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keadaan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ukuran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sebenarnya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3876764"/>
            <a:ext cx="807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Oleh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sebab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itu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menggambarkannya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dalam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bentuk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lebih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sv-SE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sederhana dan berukuran lebih kecil. 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14" descr="D:\Manto\KBM 1213\Bahan Ajar\Sem 1\Home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5181600"/>
            <a:ext cx="990600" cy="1092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333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1566" y="457200"/>
            <a:ext cx="76962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3200" dirty="0" smtClean="0"/>
              <a:t>e.	</a:t>
            </a:r>
            <a:r>
              <a:rPr lang="en-US" sz="3200" dirty="0" err="1" smtClean="0"/>
              <a:t>Semakin</a:t>
            </a:r>
            <a:r>
              <a:rPr lang="en-US" sz="3200" dirty="0" smtClean="0"/>
              <a:t> </a:t>
            </a:r>
            <a:r>
              <a:rPr lang="en-US" sz="3200" dirty="0"/>
              <a:t>miring </a:t>
            </a:r>
            <a:r>
              <a:rPr lang="en-US" sz="3200" dirty="0" err="1"/>
              <a:t>keadaan</a:t>
            </a:r>
            <a:r>
              <a:rPr lang="en-US" sz="3200" dirty="0"/>
              <a:t> </a:t>
            </a:r>
            <a:r>
              <a:rPr lang="en-US" sz="3200" dirty="0" err="1"/>
              <a:t>tanah</a:t>
            </a:r>
            <a:r>
              <a:rPr lang="en-US" sz="3200" dirty="0"/>
              <a:t>, </a:t>
            </a:r>
            <a:r>
              <a:rPr lang="en-US" sz="3200" dirty="0" err="1"/>
              <a:t>kontur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digambarkan</a:t>
            </a:r>
            <a:r>
              <a:rPr lang="en-US" sz="3200" dirty="0"/>
              <a:t> </a:t>
            </a:r>
            <a:r>
              <a:rPr lang="en-US" sz="3200" dirty="0" err="1"/>
              <a:t>semakin</a:t>
            </a:r>
            <a:r>
              <a:rPr lang="en-US" sz="3200" dirty="0"/>
              <a:t> </a:t>
            </a:r>
            <a:r>
              <a:rPr lang="en-US" sz="3200" dirty="0" err="1"/>
              <a:t>rapat</a:t>
            </a:r>
            <a:r>
              <a:rPr lang="en-US" sz="3200" dirty="0"/>
              <a:t>.</a:t>
            </a:r>
          </a:p>
          <a:p>
            <a:pPr marL="457200" indent="-457200"/>
            <a:r>
              <a:rPr lang="en-US" sz="3200" dirty="0"/>
              <a:t>f. </a:t>
            </a:r>
            <a:r>
              <a:rPr lang="en-US" sz="3200" dirty="0" smtClean="0"/>
              <a:t>	</a:t>
            </a:r>
            <a:r>
              <a:rPr lang="en-US" sz="3200" dirty="0" err="1" smtClean="0"/>
              <a:t>Semakin</a:t>
            </a:r>
            <a:r>
              <a:rPr lang="en-US" sz="3200" dirty="0" smtClean="0"/>
              <a:t> </a:t>
            </a:r>
            <a:r>
              <a:rPr lang="en-US" sz="3200" dirty="0" err="1"/>
              <a:t>landai</a:t>
            </a:r>
            <a:r>
              <a:rPr lang="en-US" sz="3200" dirty="0"/>
              <a:t> </a:t>
            </a:r>
            <a:r>
              <a:rPr lang="en-US" sz="3200" dirty="0" err="1"/>
              <a:t>kondisi</a:t>
            </a:r>
            <a:r>
              <a:rPr lang="en-US" sz="3200" dirty="0"/>
              <a:t> </a:t>
            </a:r>
            <a:r>
              <a:rPr lang="en-US" sz="3200" dirty="0" err="1"/>
              <a:t>tanah</a:t>
            </a:r>
            <a:r>
              <a:rPr lang="en-US" sz="3200" dirty="0"/>
              <a:t>, </a:t>
            </a:r>
            <a:r>
              <a:rPr lang="en-US" sz="3200" dirty="0" err="1"/>
              <a:t>kontur</a:t>
            </a:r>
            <a:r>
              <a:rPr lang="en-US" sz="3200" dirty="0"/>
              <a:t> yang </a:t>
            </a:r>
            <a:r>
              <a:rPr lang="en-US" sz="3200" dirty="0" err="1"/>
              <a:t>digambarkan</a:t>
            </a:r>
            <a:r>
              <a:rPr lang="en-US" sz="3200" dirty="0"/>
              <a:t> </a:t>
            </a:r>
            <a:r>
              <a:rPr lang="en-US" sz="3200" dirty="0" err="1"/>
              <a:t>semakin</a:t>
            </a:r>
            <a:r>
              <a:rPr lang="en-US" sz="3200" dirty="0"/>
              <a:t> </a:t>
            </a:r>
            <a:r>
              <a:rPr lang="en-US" sz="3200" dirty="0" err="1"/>
              <a:t>jarang</a:t>
            </a:r>
            <a:r>
              <a:rPr lang="en-US" sz="3200" dirty="0"/>
              <a:t>.</a:t>
            </a:r>
          </a:p>
          <a:p>
            <a:pPr marL="457200" indent="-457200"/>
            <a:r>
              <a:rPr lang="en-US" sz="3200" dirty="0"/>
              <a:t>g. </a:t>
            </a:r>
            <a:r>
              <a:rPr lang="en-US" sz="3200" dirty="0" smtClean="0"/>
              <a:t>	</a:t>
            </a:r>
            <a:r>
              <a:rPr lang="en-US" sz="3200" dirty="0" err="1" smtClean="0"/>
              <a:t>Garis</a:t>
            </a:r>
            <a:r>
              <a:rPr lang="en-US" sz="3200" dirty="0" smtClean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yang </a:t>
            </a:r>
            <a:r>
              <a:rPr lang="en-US" sz="3200" dirty="0" err="1"/>
              <a:t>melalui</a:t>
            </a:r>
            <a:r>
              <a:rPr lang="en-US" sz="3200" dirty="0"/>
              <a:t> </a:t>
            </a:r>
            <a:r>
              <a:rPr lang="en-US" sz="3200" dirty="0" err="1"/>
              <a:t>tanjung</a:t>
            </a:r>
            <a:r>
              <a:rPr lang="en-US" sz="3200" dirty="0"/>
              <a:t>/</a:t>
            </a:r>
            <a:r>
              <a:rPr lang="en-US" sz="3200" dirty="0" err="1"/>
              <a:t>lidah</a:t>
            </a:r>
            <a:r>
              <a:rPr lang="en-US" sz="3200" dirty="0"/>
              <a:t> </a:t>
            </a:r>
            <a:r>
              <a:rPr lang="en-US" sz="3200" dirty="0" err="1"/>
              <a:t>bukit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cembung</a:t>
            </a:r>
            <a:r>
              <a:rPr lang="en-US" sz="3200" dirty="0"/>
              <a:t> </a:t>
            </a:r>
            <a:r>
              <a:rPr lang="en-US" sz="3200" dirty="0" err="1"/>
              <a:t>kearah</a:t>
            </a:r>
            <a:r>
              <a:rPr lang="en-US" sz="3200" dirty="0"/>
              <a:t> </a:t>
            </a:r>
            <a:r>
              <a:rPr lang="en-US" sz="3200" dirty="0" err="1"/>
              <a:t>turunnya</a:t>
            </a:r>
            <a:r>
              <a:rPr lang="en-US" sz="3200" dirty="0"/>
              <a:t> </a:t>
            </a:r>
            <a:r>
              <a:rPr lang="en-US" sz="3200" dirty="0" err="1"/>
              <a:t>tanah</a:t>
            </a:r>
            <a:r>
              <a:rPr lang="en-US" sz="3200" dirty="0"/>
              <a:t>.</a:t>
            </a:r>
          </a:p>
          <a:p>
            <a:pPr marL="457200" indent="-457200"/>
            <a:r>
              <a:rPr lang="en-US" sz="3200" dirty="0"/>
              <a:t>h.	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yang </a:t>
            </a:r>
            <a:r>
              <a:rPr lang="en-US" sz="3200" dirty="0" err="1"/>
              <a:t>melalui</a:t>
            </a:r>
            <a:r>
              <a:rPr lang="en-US" sz="3200" dirty="0"/>
              <a:t> </a:t>
            </a:r>
            <a:r>
              <a:rPr lang="en-US" sz="3200" dirty="0" err="1"/>
              <a:t>lembah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teluk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cembung</a:t>
            </a:r>
            <a:r>
              <a:rPr lang="en-US" sz="3200" dirty="0"/>
              <a:t> </a:t>
            </a:r>
            <a:r>
              <a:rPr lang="en-US" sz="3200" dirty="0" err="1"/>
              <a:t>kearah</a:t>
            </a:r>
            <a:r>
              <a:rPr lang="en-US" sz="3200" dirty="0"/>
              <a:t> </a:t>
            </a:r>
            <a:r>
              <a:rPr lang="en-US" sz="3200" dirty="0" err="1"/>
              <a:t>titik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hulu</a:t>
            </a:r>
            <a:r>
              <a:rPr lang="en-US" sz="3200" dirty="0"/>
              <a:t> </a:t>
            </a:r>
            <a:r>
              <a:rPr lang="en-US" sz="3200" dirty="0" err="1"/>
              <a:t>lembah</a:t>
            </a:r>
            <a:r>
              <a:rPr lang="en-US" sz="3200" dirty="0"/>
              <a:t>.</a:t>
            </a:r>
          </a:p>
          <a:p>
            <a:pPr marL="284163" indent="-284163">
              <a:tabLst>
                <a:tab pos="457200" algn="l"/>
              </a:tabLst>
            </a:pPr>
            <a:r>
              <a:rPr lang="en-US" sz="3200" dirty="0"/>
              <a:t>i. 	</a:t>
            </a:r>
            <a:r>
              <a:rPr lang="en-US" sz="3200" dirty="0" err="1"/>
              <a:t>Garis</a:t>
            </a:r>
            <a:r>
              <a:rPr lang="en-US" sz="3200" dirty="0"/>
              <a:t> </a:t>
            </a:r>
            <a:r>
              <a:rPr lang="en-US" sz="3200" dirty="0" err="1"/>
              <a:t>kontur</a:t>
            </a:r>
            <a:r>
              <a:rPr lang="en-US" sz="3200" dirty="0"/>
              <a:t> yang </a:t>
            </a:r>
            <a:r>
              <a:rPr lang="en-US" sz="3200" dirty="0" err="1"/>
              <a:t>memotong</a:t>
            </a:r>
            <a:r>
              <a:rPr lang="en-US" sz="3200" dirty="0"/>
              <a:t> </a:t>
            </a:r>
            <a:r>
              <a:rPr lang="en-US" sz="3200" dirty="0" err="1"/>
              <a:t>sungai</a:t>
            </a:r>
            <a:r>
              <a:rPr lang="en-US" sz="3200" dirty="0"/>
              <a:t>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smtClean="0"/>
              <a:t>	</a:t>
            </a:r>
            <a:r>
              <a:rPr lang="en-US" sz="3200" dirty="0" err="1" smtClean="0"/>
              <a:t>cembung</a:t>
            </a:r>
            <a:r>
              <a:rPr lang="en-US" sz="3200" dirty="0" smtClean="0"/>
              <a:t> </a:t>
            </a:r>
            <a:r>
              <a:rPr lang="en-US" sz="3200" dirty="0" err="1"/>
              <a:t>kearah</a:t>
            </a:r>
            <a:r>
              <a:rPr lang="en-US" sz="3200" dirty="0"/>
              <a:t> </a:t>
            </a:r>
            <a:r>
              <a:rPr lang="en-US" sz="3200" dirty="0" err="1"/>
              <a:t>hulu</a:t>
            </a:r>
            <a:r>
              <a:rPr lang="en-US" sz="3200" dirty="0"/>
              <a:t> </a:t>
            </a:r>
            <a:r>
              <a:rPr lang="en-US" sz="3200" dirty="0" err="1"/>
              <a:t>sungai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95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457200"/>
            <a:ext cx="66486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E. </a:t>
            </a:r>
            <a:r>
              <a:rPr lang="en-US" sz="3600" b="1" dirty="0" err="1"/>
              <a:t>Tanda</a:t>
            </a:r>
            <a:r>
              <a:rPr lang="en-US" sz="3600" b="1" dirty="0"/>
              <a:t> </a:t>
            </a:r>
            <a:r>
              <a:rPr lang="en-US" sz="3600" b="1" dirty="0" err="1" smtClean="0"/>
              <a:t>orientasi</a:t>
            </a:r>
            <a:r>
              <a:rPr lang="en-US" sz="3600" b="1" dirty="0" smtClean="0"/>
              <a:t> (</a:t>
            </a:r>
            <a:r>
              <a:rPr lang="en-US" sz="3600" b="1" dirty="0" err="1" smtClean="0"/>
              <a:t>petunjuk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arah</a:t>
            </a:r>
            <a:r>
              <a:rPr lang="en-US" sz="3600" b="1" dirty="0" smtClean="0"/>
              <a:t>)</a:t>
            </a:r>
            <a:endParaRPr lang="en-US" sz="3600" dirty="0"/>
          </a:p>
        </p:txBody>
      </p:sp>
      <p:pic>
        <p:nvPicPr>
          <p:cNvPr id="3074" name="Picture 2" descr="http://110.138.206.53/bahan-ajar/modul_online/geografi/MO_133/images/gbr1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19200"/>
            <a:ext cx="7669917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1.bp.blogspot.com/-77u6Tb6_gXs/TnrdWWB-8VI/AAAAAAAAABY/ZTsiSsPYvFY/s1600/index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05200"/>
            <a:ext cx="3266562" cy="326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1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28706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F. </a:t>
            </a:r>
            <a:r>
              <a:rPr lang="en-US" sz="3600" b="1" dirty="0" err="1"/>
              <a:t>Simbol</a:t>
            </a:r>
            <a:r>
              <a:rPr lang="en-US" sz="3600" b="1" dirty="0"/>
              <a:t> </a:t>
            </a:r>
            <a:r>
              <a:rPr lang="en-US" sz="3600" b="1" dirty="0" err="1"/>
              <a:t>peta</a:t>
            </a:r>
            <a:endParaRPr lang="en-US" sz="3600" dirty="0"/>
          </a:p>
        </p:txBody>
      </p:sp>
      <p:pic>
        <p:nvPicPr>
          <p:cNvPr id="4098" name="Picture 2" descr="Contoh Simbol Titi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62" y="2864069"/>
            <a:ext cx="5943600" cy="340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40828" y="1179731"/>
            <a:ext cx="776977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Simbol</a:t>
            </a:r>
            <a:r>
              <a:rPr lang="en-US" sz="2800" dirty="0"/>
              <a:t> </a:t>
            </a:r>
            <a:r>
              <a:rPr lang="en-US" sz="2800" dirty="0" err="1"/>
              <a:t>titik</a:t>
            </a:r>
            <a:r>
              <a:rPr lang="en-US" sz="2800" dirty="0"/>
              <a:t>,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menyajikan</a:t>
            </a:r>
            <a:r>
              <a:rPr lang="en-US" sz="2800" dirty="0"/>
              <a:t> </a:t>
            </a:r>
            <a:r>
              <a:rPr lang="en-US" sz="2800" dirty="0" err="1"/>
              <a:t>tempat</a:t>
            </a:r>
            <a:r>
              <a:rPr lang="en-US" sz="2800" dirty="0"/>
              <a:t> </a:t>
            </a:r>
            <a:r>
              <a:rPr lang="en-US" sz="2800" dirty="0" err="1"/>
              <a:t>atau</a:t>
            </a:r>
            <a:r>
              <a:rPr lang="en-US" sz="2800" dirty="0"/>
              <a:t> data </a:t>
            </a:r>
            <a:r>
              <a:rPr lang="en-US" sz="2800" dirty="0" err="1"/>
              <a:t>posisional</a:t>
            </a:r>
            <a:r>
              <a:rPr lang="en-US" sz="2800" dirty="0"/>
              <a:t>,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dirty="0" err="1"/>
              <a:t>simbol</a:t>
            </a:r>
            <a:r>
              <a:rPr lang="en-US" sz="2800" dirty="0"/>
              <a:t> </a:t>
            </a:r>
            <a:r>
              <a:rPr lang="en-US" sz="2800" dirty="0" err="1"/>
              <a:t>kota</a:t>
            </a:r>
            <a:r>
              <a:rPr lang="en-US" sz="2800" dirty="0"/>
              <a:t>, </a:t>
            </a:r>
            <a:r>
              <a:rPr lang="en-US" sz="2800" dirty="0" err="1"/>
              <a:t>titik</a:t>
            </a:r>
            <a:r>
              <a:rPr lang="en-US" sz="2800" dirty="0"/>
              <a:t> </a:t>
            </a:r>
            <a:r>
              <a:rPr lang="en-US" sz="2800" dirty="0" err="1"/>
              <a:t>trianggulasi</a:t>
            </a:r>
            <a:r>
              <a:rPr lang="en-US" sz="2800" dirty="0"/>
              <a:t> (</a:t>
            </a:r>
            <a:r>
              <a:rPr lang="en-US" sz="2800" dirty="0" err="1"/>
              <a:t>titik</a:t>
            </a:r>
            <a:r>
              <a:rPr lang="en-US" sz="2800" dirty="0"/>
              <a:t> </a:t>
            </a:r>
            <a:r>
              <a:rPr lang="en-US" sz="2800" dirty="0" err="1"/>
              <a:t>ketinggian</a:t>
            </a:r>
            <a:r>
              <a:rPr lang="en-US" sz="2800" dirty="0"/>
              <a:t>) </a:t>
            </a:r>
            <a:r>
              <a:rPr lang="en-US" sz="2800" dirty="0" err="1"/>
              <a:t>tempat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permukaan</a:t>
            </a:r>
            <a:r>
              <a:rPr lang="en-US" sz="2800" dirty="0"/>
              <a:t> </a:t>
            </a:r>
            <a:r>
              <a:rPr lang="en-US" sz="2800" dirty="0" err="1"/>
              <a:t>laut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369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tugasgeografi.files.wordpress.com/2011/07/contoh-simbol-garis.jpg?w=255&amp;h=29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6096000" cy="474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457200"/>
            <a:ext cx="7772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Simbol</a:t>
            </a:r>
            <a:r>
              <a:rPr lang="en-US" sz="2800" dirty="0"/>
              <a:t> </a:t>
            </a:r>
            <a:r>
              <a:rPr lang="en-US" sz="2800" dirty="0" err="1"/>
              <a:t>garis</a:t>
            </a:r>
            <a:r>
              <a:rPr lang="en-US" sz="2800" dirty="0"/>
              <a:t>,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menyajikan</a:t>
            </a:r>
            <a:r>
              <a:rPr lang="en-US" sz="2800" dirty="0"/>
              <a:t> data </a:t>
            </a:r>
            <a:r>
              <a:rPr lang="en-US" sz="2800" dirty="0" err="1"/>
              <a:t>geografis</a:t>
            </a:r>
            <a:r>
              <a:rPr lang="en-US" sz="2800" dirty="0"/>
              <a:t>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dirty="0" err="1"/>
              <a:t>simbol</a:t>
            </a:r>
            <a:r>
              <a:rPr lang="en-US" sz="2800" dirty="0"/>
              <a:t> </a:t>
            </a:r>
            <a:r>
              <a:rPr lang="en-US" sz="2800" dirty="0" err="1"/>
              <a:t>sungai</a:t>
            </a:r>
            <a:r>
              <a:rPr lang="en-US" sz="2800" dirty="0"/>
              <a:t>, </a:t>
            </a:r>
            <a:r>
              <a:rPr lang="en-US" sz="2800" dirty="0" err="1" smtClean="0"/>
              <a:t>batas</a:t>
            </a:r>
            <a:r>
              <a:rPr lang="en-US" sz="2800" dirty="0" smtClean="0"/>
              <a:t> </a:t>
            </a:r>
            <a:r>
              <a:rPr lang="en-US" sz="2800" dirty="0" err="1" smtClean="0"/>
              <a:t>wilayah</a:t>
            </a:r>
            <a:r>
              <a:rPr lang="en-US" sz="2800" dirty="0"/>
              <a:t>, </a:t>
            </a:r>
            <a:r>
              <a:rPr lang="en-US" sz="2800" dirty="0" err="1"/>
              <a:t>jalan</a:t>
            </a:r>
            <a:r>
              <a:rPr lang="en-US" sz="2800" dirty="0"/>
              <a:t>, </a:t>
            </a:r>
            <a:r>
              <a:rPr lang="en-US" sz="2800" dirty="0" err="1"/>
              <a:t>dsb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766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81000"/>
            <a:ext cx="815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Simbol</a:t>
            </a:r>
            <a:r>
              <a:rPr lang="en-US" sz="3200" dirty="0"/>
              <a:t> </a:t>
            </a:r>
            <a:r>
              <a:rPr lang="en-US" sz="3200" dirty="0" err="1"/>
              <a:t>luasan</a:t>
            </a:r>
            <a:r>
              <a:rPr lang="en-US" sz="3200" dirty="0"/>
              <a:t> (area),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menunjukkan</a:t>
            </a:r>
            <a:r>
              <a:rPr lang="en-US" sz="3200" dirty="0"/>
              <a:t> </a:t>
            </a:r>
            <a:r>
              <a:rPr lang="en-US" sz="3200" dirty="0" err="1"/>
              <a:t>kenampakan</a:t>
            </a:r>
            <a:r>
              <a:rPr lang="en-US" sz="3200" dirty="0"/>
              <a:t> area </a:t>
            </a:r>
            <a:r>
              <a:rPr lang="en-US" sz="3200" dirty="0" err="1"/>
              <a:t>seperti</a:t>
            </a:r>
            <a:r>
              <a:rPr lang="en-US" sz="3200" dirty="0"/>
              <a:t>: </a:t>
            </a:r>
            <a:r>
              <a:rPr lang="en-US" sz="3200" dirty="0" err="1"/>
              <a:t>padang</a:t>
            </a:r>
            <a:r>
              <a:rPr lang="en-US" sz="3200" dirty="0"/>
              <a:t> </a:t>
            </a:r>
            <a:r>
              <a:rPr lang="en-US" sz="3200" dirty="0" err="1"/>
              <a:t>pasir</a:t>
            </a:r>
            <a:r>
              <a:rPr lang="en-US" sz="3200" dirty="0"/>
              <a:t>, </a:t>
            </a:r>
            <a:r>
              <a:rPr lang="en-US" sz="3200" dirty="0" err="1"/>
              <a:t>rawa</a:t>
            </a:r>
            <a:r>
              <a:rPr lang="en-US" sz="3200" dirty="0"/>
              <a:t>, </a:t>
            </a:r>
            <a:r>
              <a:rPr lang="en-US" sz="3200" dirty="0" err="1"/>
              <a:t>hutan</a:t>
            </a:r>
            <a:r>
              <a:rPr lang="en-US" sz="3200" dirty="0"/>
              <a:t>.</a:t>
            </a:r>
          </a:p>
        </p:txBody>
      </p:sp>
      <p:pic>
        <p:nvPicPr>
          <p:cNvPr id="6146" name="Picture 2" descr="Contoh Simbol Are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58694"/>
            <a:ext cx="6248400" cy="487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8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5334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Simbol</a:t>
            </a:r>
            <a:r>
              <a:rPr lang="en-US" sz="3200" dirty="0"/>
              <a:t> </a:t>
            </a:r>
            <a:r>
              <a:rPr lang="en-US" sz="3200" dirty="0" err="1"/>
              <a:t>aliran</a:t>
            </a:r>
            <a:r>
              <a:rPr lang="en-US" sz="3200" dirty="0"/>
              <a:t>,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menyatakan</a:t>
            </a:r>
            <a:r>
              <a:rPr lang="en-US" sz="3200" dirty="0"/>
              <a:t> </a:t>
            </a:r>
            <a:r>
              <a:rPr lang="en-US" sz="3200" dirty="0" err="1"/>
              <a:t>alur</a:t>
            </a:r>
            <a:r>
              <a:rPr lang="en-US" sz="3200" dirty="0"/>
              <a:t>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gerak</a:t>
            </a:r>
            <a:r>
              <a:rPr lang="en-US" sz="3200" dirty="0"/>
              <a:t>.</a:t>
            </a:r>
          </a:p>
        </p:txBody>
      </p:sp>
      <p:pic>
        <p:nvPicPr>
          <p:cNvPr id="7170" name="Picture 2" descr="http://tugasgeografi.files.wordpress.com/2011/07/simbol-aliran.jpg?w=606&amp;h=34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694465"/>
            <a:ext cx="8584237" cy="485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60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496" y="614065"/>
            <a:ext cx="80299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Simbol</a:t>
            </a:r>
            <a:r>
              <a:rPr lang="en-US" sz="3200" dirty="0"/>
              <a:t> </a:t>
            </a:r>
            <a:r>
              <a:rPr lang="en-US" sz="3200" dirty="0" err="1"/>
              <a:t>batang</a:t>
            </a:r>
            <a:r>
              <a:rPr lang="en-US" sz="3200" dirty="0"/>
              <a:t>,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menyatakan</a:t>
            </a:r>
            <a:r>
              <a:rPr lang="en-US" sz="3200" dirty="0"/>
              <a:t> </a:t>
            </a:r>
            <a:r>
              <a:rPr lang="en-US" sz="3200" dirty="0" err="1"/>
              <a:t>suatu</a:t>
            </a:r>
            <a:r>
              <a:rPr lang="en-US" sz="3200" dirty="0"/>
              <a:t> </a:t>
            </a:r>
            <a:r>
              <a:rPr lang="en-US" sz="3200" dirty="0" err="1"/>
              <a:t>harga</a:t>
            </a:r>
            <a:r>
              <a:rPr lang="en-US" sz="3200" dirty="0"/>
              <a:t>/</a:t>
            </a:r>
            <a:r>
              <a:rPr lang="en-US" sz="3200" dirty="0" err="1"/>
              <a:t>dibandingkan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harga</a:t>
            </a:r>
            <a:r>
              <a:rPr lang="en-US" sz="3200" dirty="0"/>
              <a:t>/</a:t>
            </a:r>
            <a:r>
              <a:rPr lang="en-US" sz="3200" dirty="0" err="1"/>
              <a:t>nilai</a:t>
            </a:r>
            <a:r>
              <a:rPr lang="en-US" sz="3200" dirty="0"/>
              <a:t> </a:t>
            </a:r>
            <a:r>
              <a:rPr lang="en-US" sz="3200" dirty="0" err="1"/>
              <a:t>lainnya</a:t>
            </a:r>
            <a:endParaRPr lang="en-US" sz="3200" dirty="0"/>
          </a:p>
        </p:txBody>
      </p:sp>
      <p:pic>
        <p:nvPicPr>
          <p:cNvPr id="8194" name="Picture 2" descr="Contoh Simbol Bata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828800"/>
            <a:ext cx="4267200" cy="468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73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533400"/>
            <a:ext cx="8077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Simbol</a:t>
            </a:r>
            <a:r>
              <a:rPr lang="en-US" sz="3200" dirty="0"/>
              <a:t> </a:t>
            </a:r>
            <a:r>
              <a:rPr lang="en-US" sz="3200" dirty="0" err="1"/>
              <a:t>lingkaran</a:t>
            </a:r>
            <a:r>
              <a:rPr lang="en-US" sz="3200" dirty="0"/>
              <a:t>,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untuk</a:t>
            </a:r>
            <a:r>
              <a:rPr lang="en-US" sz="3200" dirty="0"/>
              <a:t> </a:t>
            </a:r>
            <a:r>
              <a:rPr lang="en-US" sz="3200" dirty="0" err="1"/>
              <a:t>menyatakan</a:t>
            </a:r>
            <a:r>
              <a:rPr lang="en-US" sz="3200" dirty="0"/>
              <a:t> </a:t>
            </a:r>
            <a:r>
              <a:rPr lang="en-US" sz="3200" dirty="0" err="1"/>
              <a:t>kuantitas</a:t>
            </a:r>
            <a:r>
              <a:rPr lang="en-US" sz="3200" dirty="0"/>
              <a:t> (</a:t>
            </a:r>
            <a:r>
              <a:rPr lang="en-US" sz="3200" dirty="0" err="1"/>
              <a:t>jumlah</a:t>
            </a:r>
            <a:r>
              <a:rPr lang="en-US" sz="3200" dirty="0"/>
              <a:t>) </a:t>
            </a:r>
            <a:r>
              <a:rPr lang="en-US" sz="3200" dirty="0" err="1"/>
              <a:t>dalam</a:t>
            </a:r>
            <a:r>
              <a:rPr lang="en-US" sz="3200" dirty="0"/>
              <a:t> </a:t>
            </a:r>
            <a:r>
              <a:rPr lang="en-US" sz="3200" dirty="0" err="1"/>
              <a:t>bentuk</a:t>
            </a:r>
            <a:r>
              <a:rPr lang="en-US" sz="3200" dirty="0"/>
              <a:t> </a:t>
            </a:r>
            <a:r>
              <a:rPr lang="en-US" sz="3200" dirty="0" err="1"/>
              <a:t>prosentase</a:t>
            </a:r>
            <a:r>
              <a:rPr lang="en-US" sz="3200" dirty="0"/>
              <a:t>.</a:t>
            </a:r>
          </a:p>
        </p:txBody>
      </p:sp>
      <p:pic>
        <p:nvPicPr>
          <p:cNvPr id="9218" name="Picture 2" descr="http://tugasgeografi.files.wordpress.com/2011/07/simbol-lingkaran.jpg?w=195&amp;h=2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47800"/>
            <a:ext cx="4249738" cy="496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457200"/>
            <a:ext cx="29225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G. </a:t>
            </a:r>
            <a:r>
              <a:rPr lang="en-US" sz="3200" b="1" dirty="0" err="1"/>
              <a:t>Legenda</a:t>
            </a:r>
            <a:r>
              <a:rPr lang="en-US" sz="3200" b="1" dirty="0"/>
              <a:t> </a:t>
            </a:r>
            <a:r>
              <a:rPr lang="en-US" sz="3200" b="1" dirty="0" err="1"/>
              <a:t>peta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845584" y="1065311"/>
            <a:ext cx="7841215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i="1" dirty="0" err="1"/>
              <a:t>Legenda</a:t>
            </a:r>
            <a:r>
              <a:rPr lang="en-US" sz="3600" i="1" dirty="0"/>
              <a:t> </a:t>
            </a:r>
            <a:r>
              <a:rPr lang="en-US" sz="3600" i="1" dirty="0" err="1"/>
              <a:t>adalah</a:t>
            </a:r>
            <a:r>
              <a:rPr lang="en-US" sz="3600" i="1" dirty="0"/>
              <a:t> </a:t>
            </a:r>
            <a:r>
              <a:rPr lang="en-US" sz="3600" i="1" dirty="0" err="1"/>
              <a:t>bagian</a:t>
            </a:r>
            <a:r>
              <a:rPr lang="en-US" sz="3600" i="1" dirty="0"/>
              <a:t> </a:t>
            </a:r>
            <a:r>
              <a:rPr lang="en-US" sz="3600" i="1" dirty="0" err="1"/>
              <a:t>peta</a:t>
            </a:r>
            <a:r>
              <a:rPr lang="en-US" sz="3600" i="1" dirty="0"/>
              <a:t> yang </a:t>
            </a:r>
            <a:r>
              <a:rPr lang="en-US" sz="3600" i="1" dirty="0" err="1"/>
              <a:t>memuat</a:t>
            </a:r>
            <a:r>
              <a:rPr lang="en-US" sz="3600" i="1" dirty="0"/>
              <a:t> </a:t>
            </a:r>
            <a:r>
              <a:rPr lang="en-US" sz="3600" i="1" dirty="0" err="1" smtClean="0"/>
              <a:t>keterangan</a:t>
            </a:r>
            <a:r>
              <a:rPr lang="en-US" sz="3600" i="1" dirty="0" smtClean="0"/>
              <a:t> </a:t>
            </a:r>
            <a:r>
              <a:rPr lang="en-US" sz="3600" dirty="0" err="1" smtClean="0"/>
              <a:t>dari</a:t>
            </a:r>
            <a:r>
              <a:rPr lang="en-US" sz="3600" dirty="0" smtClean="0"/>
              <a:t> </a:t>
            </a:r>
            <a:r>
              <a:rPr lang="en-US" sz="3600" dirty="0" err="1"/>
              <a:t>simbol-simbol</a:t>
            </a:r>
            <a:r>
              <a:rPr lang="en-US" sz="3600" dirty="0"/>
              <a:t> yang </a:t>
            </a:r>
            <a:r>
              <a:rPr lang="en-US" sz="3600" dirty="0" err="1"/>
              <a:t>terdapat</a:t>
            </a:r>
            <a:r>
              <a:rPr lang="en-US" sz="3600" dirty="0"/>
              <a:t> </a:t>
            </a:r>
            <a:r>
              <a:rPr lang="en-US" sz="3600" dirty="0" err="1" smtClean="0"/>
              <a:t>pada</a:t>
            </a:r>
            <a:r>
              <a:rPr lang="en-US" sz="3600" dirty="0" smtClean="0"/>
              <a:t> </a:t>
            </a:r>
            <a:r>
              <a:rPr lang="en-US" sz="3600" dirty="0" err="1" smtClean="0"/>
              <a:t>peta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pic>
        <p:nvPicPr>
          <p:cNvPr id="10242" name="Picture 2" descr="http://belajargeodenganhendri.files.wordpress.com/2011/04/lege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9" y="989422"/>
            <a:ext cx="8081460" cy="581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110.138.206.53/bahan-ajar/modul_online/geografi/MO_133/images/gbr1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62000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4.bp.blogspot.com/-aw85r62zASI/Tl43x3QuG0I/AAAAAAAAA1U/5MPt-cwt5Jc/s1600/map-legen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76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533400"/>
            <a:ext cx="21344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H. Inset</a:t>
            </a:r>
            <a:endParaRPr lang="en-US" sz="4800" dirty="0"/>
          </a:p>
        </p:txBody>
      </p:sp>
      <p:sp>
        <p:nvSpPr>
          <p:cNvPr id="3" name="Rectangle 2"/>
          <p:cNvSpPr/>
          <p:nvPr/>
        </p:nvSpPr>
        <p:spPr>
          <a:xfrm>
            <a:off x="1447800" y="1364397"/>
            <a:ext cx="7010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i="1" dirty="0"/>
              <a:t>Inset </a:t>
            </a:r>
            <a:r>
              <a:rPr lang="en-US" sz="3600" i="1" dirty="0" err="1"/>
              <a:t>menunjukkan</a:t>
            </a:r>
            <a:r>
              <a:rPr lang="en-US" sz="3600" i="1" dirty="0"/>
              <a:t> </a:t>
            </a:r>
            <a:r>
              <a:rPr lang="en-US" sz="3600" i="1" dirty="0" err="1"/>
              <a:t>lokasi</a:t>
            </a:r>
            <a:r>
              <a:rPr lang="en-US" sz="3600" i="1" dirty="0"/>
              <a:t> </a:t>
            </a:r>
            <a:r>
              <a:rPr lang="en-US" sz="3600" i="1" dirty="0" err="1"/>
              <a:t>daerah</a:t>
            </a:r>
            <a:r>
              <a:rPr lang="en-US" sz="3600" i="1" dirty="0"/>
              <a:t> yang </a:t>
            </a:r>
            <a:r>
              <a:rPr lang="en-US" sz="3600" i="1" dirty="0" err="1" smtClean="0"/>
              <a:t>dipetakan</a:t>
            </a:r>
            <a:r>
              <a:rPr lang="en-US" sz="3600" i="1" dirty="0" smtClean="0"/>
              <a:t> </a:t>
            </a:r>
            <a:r>
              <a:rPr lang="en-US" sz="3600" dirty="0" err="1" smtClean="0"/>
              <a:t>terhadap</a:t>
            </a:r>
            <a:r>
              <a:rPr lang="en-US" sz="3600" dirty="0" smtClean="0"/>
              <a:t> </a:t>
            </a:r>
            <a:r>
              <a:rPr lang="en-US" sz="3600" dirty="0" err="1"/>
              <a:t>daerah</a:t>
            </a:r>
            <a:r>
              <a:rPr lang="en-US" sz="3600" dirty="0"/>
              <a:t> </a:t>
            </a:r>
            <a:r>
              <a:rPr lang="en-US" sz="3600" dirty="0" err="1"/>
              <a:t>sekitarnya</a:t>
            </a:r>
            <a:r>
              <a:rPr lang="en-US" sz="3600" dirty="0"/>
              <a:t> yang </a:t>
            </a:r>
            <a:r>
              <a:rPr lang="en-US" sz="3600" dirty="0" err="1"/>
              <a:t>lebih</a:t>
            </a:r>
            <a:r>
              <a:rPr lang="en-US" sz="3600" dirty="0"/>
              <a:t> </a:t>
            </a:r>
            <a:r>
              <a:rPr lang="en-US" sz="3600" dirty="0" err="1"/>
              <a:t>luas</a:t>
            </a:r>
            <a:r>
              <a:rPr lang="en-US" sz="3600" dirty="0" smtClean="0"/>
              <a:t>. </a:t>
            </a:r>
          </a:p>
          <a:p>
            <a:r>
              <a:rPr lang="sv-SE" sz="3600" dirty="0" smtClean="0"/>
              <a:t>Inset </a:t>
            </a:r>
            <a:r>
              <a:rPr lang="sv-SE" sz="3600" dirty="0"/>
              <a:t>digambar dengan skala lebih</a:t>
            </a:r>
          </a:p>
          <a:p>
            <a:r>
              <a:rPr lang="en-US" sz="3600" dirty="0" err="1"/>
              <a:t>kecil</a:t>
            </a:r>
            <a:r>
              <a:rPr lang="en-US" sz="3600" dirty="0"/>
              <a:t> </a:t>
            </a:r>
            <a:r>
              <a:rPr lang="en-US" sz="3600" dirty="0" err="1"/>
              <a:t>dan</a:t>
            </a:r>
            <a:r>
              <a:rPr lang="en-US" sz="3600" dirty="0"/>
              <a:t> </a:t>
            </a:r>
            <a:r>
              <a:rPr lang="en-US" sz="3600" dirty="0" err="1"/>
              <a:t>diletakkan</a:t>
            </a:r>
            <a:r>
              <a:rPr lang="en-US" sz="3600" dirty="0"/>
              <a:t> </a:t>
            </a:r>
            <a:r>
              <a:rPr lang="en-US" sz="3600" dirty="0" err="1"/>
              <a:t>pada</a:t>
            </a:r>
            <a:r>
              <a:rPr lang="en-US" sz="3600" dirty="0"/>
              <a:t> </a:t>
            </a:r>
            <a:r>
              <a:rPr lang="en-US" sz="3600" dirty="0" err="1"/>
              <a:t>bagian</a:t>
            </a:r>
            <a:r>
              <a:rPr lang="en-US" sz="3600" dirty="0"/>
              <a:t> </a:t>
            </a:r>
            <a:r>
              <a:rPr lang="en-US" sz="3600" dirty="0" err="1"/>
              <a:t>kosong</a:t>
            </a:r>
            <a:r>
              <a:rPr lang="en-US" sz="3600" dirty="0"/>
              <a:t>.</a:t>
            </a:r>
          </a:p>
        </p:txBody>
      </p:sp>
      <p:pic>
        <p:nvPicPr>
          <p:cNvPr id="11266" name="Picture 2" descr="http://andimanwno.files.wordpress.com/2010/07/pulau-kalimanta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7162800" cy="5644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828800" y="1364397"/>
            <a:ext cx="1676400" cy="130260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09800" y="1905000"/>
            <a:ext cx="381000" cy="2458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74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533400"/>
            <a:ext cx="81534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adalah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gambaran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konvensional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selektif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dari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muka</a:t>
            </a:r>
            <a:r>
              <a:rPr lang="en-US" sz="5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it-IT" sz="5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bumi </a:t>
            </a:r>
            <a:r>
              <a:rPr lang="it-IT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atau benda di angkasa, beserta data-data terkait</a:t>
            </a:r>
            <a:r>
              <a:rPr lang="it-IT" sz="5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54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dengan</a:t>
            </a:r>
            <a:r>
              <a:rPr lang="en-US" sz="5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ukuran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lebih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kecil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dibuat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pada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bidang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5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datar</a:t>
            </a:r>
            <a:r>
              <a:rPr lang="en-US" sz="5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6164421" y="5791200"/>
            <a:ext cx="13031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Next </a:t>
            </a:r>
            <a:endParaRPr lang="en-US" sz="4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42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81000"/>
            <a:ext cx="26720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I. </a:t>
            </a:r>
            <a:r>
              <a:rPr lang="en-US" sz="3200" b="1" dirty="0" err="1"/>
              <a:t>Sumber</a:t>
            </a:r>
            <a:r>
              <a:rPr lang="en-US" sz="3200" b="1" dirty="0"/>
              <a:t> </a:t>
            </a:r>
            <a:r>
              <a:rPr lang="en-US" sz="3200" b="1" dirty="0" err="1"/>
              <a:t>peta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62000" y="959763"/>
            <a:ext cx="7848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Sumber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/>
              <a:t>menunjukkan</a:t>
            </a:r>
            <a:r>
              <a:rPr lang="en-US" sz="3600" dirty="0"/>
              <a:t> </a:t>
            </a:r>
            <a:r>
              <a:rPr lang="en-US" sz="3600" dirty="0" err="1"/>
              <a:t>dari</a:t>
            </a:r>
            <a:r>
              <a:rPr lang="en-US" sz="3600" dirty="0"/>
              <a:t> </a:t>
            </a:r>
            <a:r>
              <a:rPr lang="en-US" sz="3600" dirty="0" err="1"/>
              <a:t>mana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 smtClean="0"/>
              <a:t>didapatkan</a:t>
            </a:r>
            <a:r>
              <a:rPr lang="en-US" sz="3600" dirty="0" smtClean="0"/>
              <a:t> </a:t>
            </a:r>
            <a:r>
              <a:rPr lang="en-US" sz="3600" dirty="0" err="1" smtClean="0"/>
              <a:t>atau</a:t>
            </a:r>
            <a:r>
              <a:rPr lang="en-US" sz="3600" dirty="0" smtClean="0"/>
              <a:t> </a:t>
            </a:r>
            <a:r>
              <a:rPr lang="en-US" sz="3600" dirty="0" err="1"/>
              <a:t>nama</a:t>
            </a:r>
            <a:r>
              <a:rPr lang="en-US" sz="3600" dirty="0"/>
              <a:t> </a:t>
            </a:r>
            <a:r>
              <a:rPr lang="en-US" sz="3600" dirty="0" err="1"/>
              <a:t>badan</a:t>
            </a:r>
            <a:r>
              <a:rPr lang="en-US" sz="3600" dirty="0"/>
              <a:t>/</a:t>
            </a:r>
            <a:r>
              <a:rPr lang="en-US" sz="3600" dirty="0" err="1"/>
              <a:t>instansi</a:t>
            </a:r>
            <a:r>
              <a:rPr lang="en-US" sz="3600" dirty="0"/>
              <a:t> </a:t>
            </a:r>
            <a:r>
              <a:rPr lang="en-US" sz="3600" dirty="0" err="1"/>
              <a:t>pembuat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endParaRPr lang="en-US" sz="3600" dirty="0"/>
          </a:p>
          <a:p>
            <a:r>
              <a:rPr lang="en-US" sz="3600" dirty="0" err="1"/>
              <a:t>tersebut</a:t>
            </a:r>
            <a:r>
              <a:rPr lang="en-US" sz="3600" dirty="0"/>
              <a:t>.</a:t>
            </a:r>
          </a:p>
          <a:p>
            <a:r>
              <a:rPr lang="en-US" sz="3600" dirty="0" err="1"/>
              <a:t>Pencantuman</a:t>
            </a:r>
            <a:r>
              <a:rPr lang="en-US" sz="3600" dirty="0"/>
              <a:t> </a:t>
            </a:r>
            <a:r>
              <a:rPr lang="en-US" sz="3600" dirty="0" err="1"/>
              <a:t>sumber</a:t>
            </a:r>
            <a:r>
              <a:rPr lang="en-US" sz="3600" dirty="0"/>
              <a:t> </a:t>
            </a:r>
            <a:r>
              <a:rPr lang="en-US" sz="3600" dirty="0" err="1"/>
              <a:t>peta</a:t>
            </a:r>
            <a:r>
              <a:rPr lang="en-US" sz="3600" dirty="0"/>
              <a:t> </a:t>
            </a:r>
            <a:r>
              <a:rPr lang="en-US" sz="3600" dirty="0" err="1" smtClean="0"/>
              <a:t>menunjukkan</a:t>
            </a:r>
            <a:endParaRPr lang="en-US" sz="3600" dirty="0"/>
          </a:p>
          <a:p>
            <a:r>
              <a:rPr lang="en-US" sz="3600" dirty="0" err="1" smtClean="0"/>
              <a:t>Keabsahan</a:t>
            </a:r>
            <a:r>
              <a:rPr lang="en-US" sz="3600" dirty="0" smtClean="0"/>
              <a:t> </a:t>
            </a:r>
            <a:r>
              <a:rPr lang="en-US" sz="3600" dirty="0" err="1" smtClean="0"/>
              <a:t>peta</a:t>
            </a:r>
            <a:r>
              <a:rPr lang="en-US" sz="3600" dirty="0" smtClean="0"/>
              <a:t> </a:t>
            </a:r>
            <a:r>
              <a:rPr lang="en-US" sz="3600" dirty="0" err="1"/>
              <a:t>bersangkutan</a:t>
            </a:r>
            <a:r>
              <a:rPr lang="en-US" sz="3600" dirty="0"/>
              <a:t>.</a:t>
            </a:r>
          </a:p>
        </p:txBody>
      </p:sp>
      <p:pic>
        <p:nvPicPr>
          <p:cNvPr id="1026" name="Picture 2" descr="http://abuzadan.staff.uns.ac.id/files/2011/07/peta-geolog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" y="965775"/>
            <a:ext cx="9143999" cy="574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10400" y="6019800"/>
            <a:ext cx="1905000" cy="4572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2044004"/>
            <a:ext cx="708660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115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Penguatan</a:t>
            </a:r>
            <a:endParaRPr lang="en-US" sz="115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165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psdismp.files.wordpress.com/2008/02/00-peta-bal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" y="0"/>
            <a:ext cx="9010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657600" y="0"/>
            <a:ext cx="1524000" cy="4572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600991" y="494731"/>
            <a:ext cx="171341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Judul</a:t>
            </a:r>
            <a:r>
              <a:rPr lang="en-US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Peta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403746"/>
            <a:ext cx="8458200" cy="622565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0213" y="354869"/>
            <a:ext cx="161499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Garis</a:t>
            </a:r>
            <a:r>
              <a:rPr lang="en-US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tepi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7400" y="599419"/>
            <a:ext cx="182171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Petunjuk</a:t>
            </a:r>
            <a:r>
              <a:rPr lang="en-US" sz="20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r>
              <a:rPr lang="en-US" sz="20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Arah</a:t>
            </a:r>
            <a:r>
              <a:rPr lang="en-US" sz="20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/</a:t>
            </a:r>
            <a:r>
              <a:rPr lang="en-US" sz="20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Orientasi</a:t>
            </a:r>
            <a:endParaRPr lang="en-US" sz="20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48599" y="560750"/>
            <a:ext cx="602511" cy="58224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129684" y="5867400"/>
            <a:ext cx="1480916" cy="58224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67399" y="6010515"/>
            <a:ext cx="113591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Inset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4442346"/>
            <a:ext cx="1814641" cy="209138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3733" y="3810000"/>
            <a:ext cx="142795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Legenda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7634" y="4594747"/>
            <a:ext cx="1344055" cy="35825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56819" y="4429781"/>
            <a:ext cx="9673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Skala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799" y="4538011"/>
            <a:ext cx="457201" cy="132938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3818" y="4975001"/>
            <a:ext cx="12073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Simbol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90595" y="5703058"/>
            <a:ext cx="385805" cy="17912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707568" y="5531011"/>
            <a:ext cx="13404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none" spc="0" dirty="0" err="1" smtClean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Sumber</a:t>
            </a:r>
            <a:endParaRPr lang="en-US" sz="2800" b="1" cap="none" spc="0" dirty="0">
              <a:ln w="11430"/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15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/>
      <p:bldP spid="7" grpId="0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828802" y="0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flipH="1">
            <a:off x="1582059" y="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743202" y="32982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flipH="1">
            <a:off x="2496459" y="32982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657602" y="-30707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flipH="1">
            <a:off x="3410859" y="-30707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572002" y="2275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flipH="1">
            <a:off x="4325259" y="2275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424933" y="-12510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 flipH="1">
            <a:off x="5178190" y="-1251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6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339333" y="20472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flipH="1">
            <a:off x="6092590" y="20472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8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7253733" y="-43217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flipH="1">
            <a:off x="7006990" y="-43217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9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8168133" y="-10235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H="1">
            <a:off x="7772401" y="-10235"/>
            <a:ext cx="685799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10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932545" y="0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flipH="1">
            <a:off x="685802" y="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61722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 flipH="1">
            <a:off x="8382000" y="61722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0" y="52578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flipH="1">
            <a:off x="8382000" y="52578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0" y="43434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flipH="1">
            <a:off x="8382000" y="43434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 flipH="1">
            <a:off x="8382000" y="34290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flipH="1">
            <a:off x="8382000" y="25146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0" y="16764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flipH="1">
            <a:off x="8382000" y="16764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7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0" y="6858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 flipH="1">
            <a:off x="8382000" y="6858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8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743202" y="1676401"/>
            <a:ext cx="4510531" cy="3581400"/>
          </a:xfrm>
          <a:custGeom>
            <a:avLst/>
            <a:gdLst>
              <a:gd name="connsiteX0" fmla="*/ 354841 w 4449385"/>
              <a:gd name="connsiteY0" fmla="*/ 109182 h 2756879"/>
              <a:gd name="connsiteX1" fmla="*/ 450376 w 4449385"/>
              <a:gd name="connsiteY1" fmla="*/ 122830 h 2756879"/>
              <a:gd name="connsiteX2" fmla="*/ 464023 w 4449385"/>
              <a:gd name="connsiteY2" fmla="*/ 163773 h 2756879"/>
              <a:gd name="connsiteX3" fmla="*/ 504967 w 4449385"/>
              <a:gd name="connsiteY3" fmla="*/ 272955 h 2756879"/>
              <a:gd name="connsiteX4" fmla="*/ 532262 w 4449385"/>
              <a:gd name="connsiteY4" fmla="*/ 313898 h 2756879"/>
              <a:gd name="connsiteX5" fmla="*/ 614149 w 4449385"/>
              <a:gd name="connsiteY5" fmla="*/ 341194 h 2756879"/>
              <a:gd name="connsiteX6" fmla="*/ 723331 w 4449385"/>
              <a:gd name="connsiteY6" fmla="*/ 368489 h 2756879"/>
              <a:gd name="connsiteX7" fmla="*/ 764274 w 4449385"/>
              <a:gd name="connsiteY7" fmla="*/ 354842 h 2756879"/>
              <a:gd name="connsiteX8" fmla="*/ 805217 w 4449385"/>
              <a:gd name="connsiteY8" fmla="*/ 245660 h 2756879"/>
              <a:gd name="connsiteX9" fmla="*/ 846161 w 4449385"/>
              <a:gd name="connsiteY9" fmla="*/ 232012 h 2756879"/>
              <a:gd name="connsiteX10" fmla="*/ 955343 w 4449385"/>
              <a:gd name="connsiteY10" fmla="*/ 218364 h 2756879"/>
              <a:gd name="connsiteX11" fmla="*/ 968991 w 4449385"/>
              <a:gd name="connsiteY11" fmla="*/ 177421 h 2756879"/>
              <a:gd name="connsiteX12" fmla="*/ 1050877 w 4449385"/>
              <a:gd name="connsiteY12" fmla="*/ 109182 h 2756879"/>
              <a:gd name="connsiteX13" fmla="*/ 1214650 w 4449385"/>
              <a:gd name="connsiteY13" fmla="*/ 122830 h 2756879"/>
              <a:gd name="connsiteX14" fmla="*/ 1255594 w 4449385"/>
              <a:gd name="connsiteY14" fmla="*/ 136478 h 2756879"/>
              <a:gd name="connsiteX15" fmla="*/ 1419367 w 4449385"/>
              <a:gd name="connsiteY15" fmla="*/ 122830 h 2756879"/>
              <a:gd name="connsiteX16" fmla="*/ 1705970 w 4449385"/>
              <a:gd name="connsiteY16" fmla="*/ 109182 h 2756879"/>
              <a:gd name="connsiteX17" fmla="*/ 1883391 w 4449385"/>
              <a:gd name="connsiteY17" fmla="*/ 68239 h 2756879"/>
              <a:gd name="connsiteX18" fmla="*/ 2033516 w 4449385"/>
              <a:gd name="connsiteY18" fmla="*/ 54591 h 2756879"/>
              <a:gd name="connsiteX19" fmla="*/ 2374710 w 4449385"/>
              <a:gd name="connsiteY19" fmla="*/ 27295 h 2756879"/>
              <a:gd name="connsiteX20" fmla="*/ 2552131 w 4449385"/>
              <a:gd name="connsiteY20" fmla="*/ 0 h 2756879"/>
              <a:gd name="connsiteX21" fmla="*/ 2715904 w 4449385"/>
              <a:gd name="connsiteY21" fmla="*/ 13648 h 2756879"/>
              <a:gd name="connsiteX22" fmla="*/ 2811438 w 4449385"/>
              <a:gd name="connsiteY22" fmla="*/ 68239 h 2756879"/>
              <a:gd name="connsiteX23" fmla="*/ 2852382 w 4449385"/>
              <a:gd name="connsiteY23" fmla="*/ 109182 h 2756879"/>
              <a:gd name="connsiteX24" fmla="*/ 2893325 w 4449385"/>
              <a:gd name="connsiteY24" fmla="*/ 122830 h 2756879"/>
              <a:gd name="connsiteX25" fmla="*/ 2934268 w 4449385"/>
              <a:gd name="connsiteY25" fmla="*/ 163773 h 2756879"/>
              <a:gd name="connsiteX26" fmla="*/ 2988859 w 4449385"/>
              <a:gd name="connsiteY26" fmla="*/ 191069 h 2756879"/>
              <a:gd name="connsiteX27" fmla="*/ 3084394 w 4449385"/>
              <a:gd name="connsiteY27" fmla="*/ 218364 h 2756879"/>
              <a:gd name="connsiteX28" fmla="*/ 3193576 w 4449385"/>
              <a:gd name="connsiteY28" fmla="*/ 259307 h 2756879"/>
              <a:gd name="connsiteX29" fmla="*/ 3493826 w 4449385"/>
              <a:gd name="connsiteY29" fmla="*/ 245660 h 2756879"/>
              <a:gd name="connsiteX30" fmla="*/ 3589361 w 4449385"/>
              <a:gd name="connsiteY30" fmla="*/ 272955 h 2756879"/>
              <a:gd name="connsiteX31" fmla="*/ 3671247 w 4449385"/>
              <a:gd name="connsiteY31" fmla="*/ 354842 h 2756879"/>
              <a:gd name="connsiteX32" fmla="*/ 3698543 w 4449385"/>
              <a:gd name="connsiteY32" fmla="*/ 395785 h 2756879"/>
              <a:gd name="connsiteX33" fmla="*/ 3739486 w 4449385"/>
              <a:gd name="connsiteY33" fmla="*/ 423081 h 2756879"/>
              <a:gd name="connsiteX34" fmla="*/ 3835020 w 4449385"/>
              <a:gd name="connsiteY34" fmla="*/ 477672 h 2756879"/>
              <a:gd name="connsiteX35" fmla="*/ 3848668 w 4449385"/>
              <a:gd name="connsiteY35" fmla="*/ 518615 h 2756879"/>
              <a:gd name="connsiteX36" fmla="*/ 3930555 w 4449385"/>
              <a:gd name="connsiteY36" fmla="*/ 573206 h 2756879"/>
              <a:gd name="connsiteX37" fmla="*/ 3944202 w 4449385"/>
              <a:gd name="connsiteY37" fmla="*/ 641445 h 2756879"/>
              <a:gd name="connsiteX38" fmla="*/ 3944202 w 4449385"/>
              <a:gd name="connsiteY38" fmla="*/ 764275 h 2756879"/>
              <a:gd name="connsiteX39" fmla="*/ 3875964 w 4449385"/>
              <a:gd name="connsiteY39" fmla="*/ 777922 h 2756879"/>
              <a:gd name="connsiteX40" fmla="*/ 3766782 w 4449385"/>
              <a:gd name="connsiteY40" fmla="*/ 750627 h 2756879"/>
              <a:gd name="connsiteX41" fmla="*/ 3684895 w 4449385"/>
              <a:gd name="connsiteY41" fmla="*/ 723331 h 2756879"/>
              <a:gd name="connsiteX42" fmla="*/ 3616656 w 4449385"/>
              <a:gd name="connsiteY42" fmla="*/ 750627 h 2756879"/>
              <a:gd name="connsiteX43" fmla="*/ 3630304 w 4449385"/>
              <a:gd name="connsiteY43" fmla="*/ 818866 h 2756879"/>
              <a:gd name="connsiteX44" fmla="*/ 3643952 w 4449385"/>
              <a:gd name="connsiteY44" fmla="*/ 859809 h 2756879"/>
              <a:gd name="connsiteX45" fmla="*/ 3698543 w 4449385"/>
              <a:gd name="connsiteY45" fmla="*/ 873457 h 2756879"/>
              <a:gd name="connsiteX46" fmla="*/ 3753134 w 4449385"/>
              <a:gd name="connsiteY46" fmla="*/ 900752 h 2756879"/>
              <a:gd name="connsiteX47" fmla="*/ 3821373 w 4449385"/>
              <a:gd name="connsiteY47" fmla="*/ 1050878 h 2756879"/>
              <a:gd name="connsiteX48" fmla="*/ 3875964 w 4449385"/>
              <a:gd name="connsiteY48" fmla="*/ 1078173 h 2756879"/>
              <a:gd name="connsiteX49" fmla="*/ 3903259 w 4449385"/>
              <a:gd name="connsiteY49" fmla="*/ 1023582 h 2756879"/>
              <a:gd name="connsiteX50" fmla="*/ 3985146 w 4449385"/>
              <a:gd name="connsiteY50" fmla="*/ 941695 h 2756879"/>
              <a:gd name="connsiteX51" fmla="*/ 4148919 w 4449385"/>
              <a:gd name="connsiteY51" fmla="*/ 1009934 h 2756879"/>
              <a:gd name="connsiteX52" fmla="*/ 4162567 w 4449385"/>
              <a:gd name="connsiteY52" fmla="*/ 1050878 h 2756879"/>
              <a:gd name="connsiteX53" fmla="*/ 4380931 w 4449385"/>
              <a:gd name="connsiteY53" fmla="*/ 1091821 h 2756879"/>
              <a:gd name="connsiteX54" fmla="*/ 4421874 w 4449385"/>
              <a:gd name="connsiteY54" fmla="*/ 1105469 h 2756879"/>
              <a:gd name="connsiteX55" fmla="*/ 4421874 w 4449385"/>
              <a:gd name="connsiteY55" fmla="*/ 1201003 h 2756879"/>
              <a:gd name="connsiteX56" fmla="*/ 4367283 w 4449385"/>
              <a:gd name="connsiteY56" fmla="*/ 1228298 h 2756879"/>
              <a:gd name="connsiteX57" fmla="*/ 4353635 w 4449385"/>
              <a:gd name="connsiteY57" fmla="*/ 1910686 h 2756879"/>
              <a:gd name="connsiteX58" fmla="*/ 4339988 w 4449385"/>
              <a:gd name="connsiteY58" fmla="*/ 1951630 h 2756879"/>
              <a:gd name="connsiteX59" fmla="*/ 4299044 w 4449385"/>
              <a:gd name="connsiteY59" fmla="*/ 1978925 h 2756879"/>
              <a:gd name="connsiteX60" fmla="*/ 4217158 w 4449385"/>
              <a:gd name="connsiteY60" fmla="*/ 2033516 h 2756879"/>
              <a:gd name="connsiteX61" fmla="*/ 4176214 w 4449385"/>
              <a:gd name="connsiteY61" fmla="*/ 2060812 h 2756879"/>
              <a:gd name="connsiteX62" fmla="*/ 3985146 w 4449385"/>
              <a:gd name="connsiteY62" fmla="*/ 2060812 h 2756879"/>
              <a:gd name="connsiteX63" fmla="*/ 3930555 w 4449385"/>
              <a:gd name="connsiteY63" fmla="*/ 2047164 h 2756879"/>
              <a:gd name="connsiteX64" fmla="*/ 3889611 w 4449385"/>
              <a:gd name="connsiteY64" fmla="*/ 2019869 h 2756879"/>
              <a:gd name="connsiteX65" fmla="*/ 3807725 w 4449385"/>
              <a:gd name="connsiteY65" fmla="*/ 2047164 h 2756879"/>
              <a:gd name="connsiteX66" fmla="*/ 3725838 w 4449385"/>
              <a:gd name="connsiteY66" fmla="*/ 2074460 h 2756879"/>
              <a:gd name="connsiteX67" fmla="*/ 3630304 w 4449385"/>
              <a:gd name="connsiteY67" fmla="*/ 2101755 h 2756879"/>
              <a:gd name="connsiteX68" fmla="*/ 3616656 w 4449385"/>
              <a:gd name="connsiteY68" fmla="*/ 2197289 h 2756879"/>
              <a:gd name="connsiteX69" fmla="*/ 3575713 w 4449385"/>
              <a:gd name="connsiteY69" fmla="*/ 2210937 h 2756879"/>
              <a:gd name="connsiteX70" fmla="*/ 3534770 w 4449385"/>
              <a:gd name="connsiteY70" fmla="*/ 2238233 h 2756879"/>
              <a:gd name="connsiteX71" fmla="*/ 3466531 w 4449385"/>
              <a:gd name="connsiteY71" fmla="*/ 2251881 h 2756879"/>
              <a:gd name="connsiteX72" fmla="*/ 3425588 w 4449385"/>
              <a:gd name="connsiteY72" fmla="*/ 2265528 h 2756879"/>
              <a:gd name="connsiteX73" fmla="*/ 3357349 w 4449385"/>
              <a:gd name="connsiteY73" fmla="*/ 2333767 h 2756879"/>
              <a:gd name="connsiteX74" fmla="*/ 3302758 w 4449385"/>
              <a:gd name="connsiteY74" fmla="*/ 2429301 h 2756879"/>
              <a:gd name="connsiteX75" fmla="*/ 3261814 w 4449385"/>
              <a:gd name="connsiteY75" fmla="*/ 2483892 h 2756879"/>
              <a:gd name="connsiteX76" fmla="*/ 3234519 w 4449385"/>
              <a:gd name="connsiteY76" fmla="*/ 2524836 h 2756879"/>
              <a:gd name="connsiteX77" fmla="*/ 3152632 w 4449385"/>
              <a:gd name="connsiteY77" fmla="*/ 2552131 h 2756879"/>
              <a:gd name="connsiteX78" fmla="*/ 2988859 w 4449385"/>
              <a:gd name="connsiteY78" fmla="*/ 2538484 h 2756879"/>
              <a:gd name="connsiteX79" fmla="*/ 2838734 w 4449385"/>
              <a:gd name="connsiteY79" fmla="*/ 2565779 h 2756879"/>
              <a:gd name="connsiteX80" fmla="*/ 2797791 w 4449385"/>
              <a:gd name="connsiteY80" fmla="*/ 2593075 h 2756879"/>
              <a:gd name="connsiteX81" fmla="*/ 2702256 w 4449385"/>
              <a:gd name="connsiteY81" fmla="*/ 2647666 h 2756879"/>
              <a:gd name="connsiteX82" fmla="*/ 2674961 w 4449385"/>
              <a:gd name="connsiteY82" fmla="*/ 2688609 h 2756879"/>
              <a:gd name="connsiteX83" fmla="*/ 2524835 w 4449385"/>
              <a:gd name="connsiteY83" fmla="*/ 2702257 h 2756879"/>
              <a:gd name="connsiteX84" fmla="*/ 2538483 w 4449385"/>
              <a:gd name="connsiteY84" fmla="*/ 2743200 h 2756879"/>
              <a:gd name="connsiteX85" fmla="*/ 2483892 w 4449385"/>
              <a:gd name="connsiteY85" fmla="*/ 2756848 h 2756879"/>
              <a:gd name="connsiteX86" fmla="*/ 2292823 w 4449385"/>
              <a:gd name="connsiteY86" fmla="*/ 2743200 h 2756879"/>
              <a:gd name="connsiteX87" fmla="*/ 2251880 w 4449385"/>
              <a:gd name="connsiteY87" fmla="*/ 2702257 h 2756879"/>
              <a:gd name="connsiteX88" fmla="*/ 2197289 w 4449385"/>
              <a:gd name="connsiteY88" fmla="*/ 2620370 h 2756879"/>
              <a:gd name="connsiteX89" fmla="*/ 2156346 w 4449385"/>
              <a:gd name="connsiteY89" fmla="*/ 2606722 h 2756879"/>
              <a:gd name="connsiteX90" fmla="*/ 2006220 w 4449385"/>
              <a:gd name="connsiteY90" fmla="*/ 2579427 h 2756879"/>
              <a:gd name="connsiteX91" fmla="*/ 1951629 w 4449385"/>
              <a:gd name="connsiteY91" fmla="*/ 2565779 h 2756879"/>
              <a:gd name="connsiteX92" fmla="*/ 1828800 w 4449385"/>
              <a:gd name="connsiteY92" fmla="*/ 2497540 h 2756879"/>
              <a:gd name="connsiteX93" fmla="*/ 1569492 w 4449385"/>
              <a:gd name="connsiteY93" fmla="*/ 2483892 h 2756879"/>
              <a:gd name="connsiteX94" fmla="*/ 1501253 w 4449385"/>
              <a:gd name="connsiteY94" fmla="*/ 2402006 h 2756879"/>
              <a:gd name="connsiteX95" fmla="*/ 1446662 w 4449385"/>
              <a:gd name="connsiteY95" fmla="*/ 2374710 h 2756879"/>
              <a:gd name="connsiteX96" fmla="*/ 1405719 w 4449385"/>
              <a:gd name="connsiteY96" fmla="*/ 2333767 h 2756879"/>
              <a:gd name="connsiteX97" fmla="*/ 1323832 w 4449385"/>
              <a:gd name="connsiteY97" fmla="*/ 2306472 h 2756879"/>
              <a:gd name="connsiteX98" fmla="*/ 1269241 w 4449385"/>
              <a:gd name="connsiteY98" fmla="*/ 2279176 h 2756879"/>
              <a:gd name="connsiteX99" fmla="*/ 1160059 w 4449385"/>
              <a:gd name="connsiteY99" fmla="*/ 2251881 h 2756879"/>
              <a:gd name="connsiteX100" fmla="*/ 1132764 w 4449385"/>
              <a:gd name="connsiteY100" fmla="*/ 2169994 h 2756879"/>
              <a:gd name="connsiteX101" fmla="*/ 1119116 w 4449385"/>
              <a:gd name="connsiteY101" fmla="*/ 2129051 h 2756879"/>
              <a:gd name="connsiteX102" fmla="*/ 1091820 w 4449385"/>
              <a:gd name="connsiteY102" fmla="*/ 2088107 h 2756879"/>
              <a:gd name="connsiteX103" fmla="*/ 914400 w 4449385"/>
              <a:gd name="connsiteY103" fmla="*/ 2074460 h 2756879"/>
              <a:gd name="connsiteX104" fmla="*/ 818865 w 4449385"/>
              <a:gd name="connsiteY104" fmla="*/ 2019869 h 2756879"/>
              <a:gd name="connsiteX105" fmla="*/ 655092 w 4449385"/>
              <a:gd name="connsiteY105" fmla="*/ 1992573 h 2756879"/>
              <a:gd name="connsiteX106" fmla="*/ 614149 w 4449385"/>
              <a:gd name="connsiteY106" fmla="*/ 1965278 h 2756879"/>
              <a:gd name="connsiteX107" fmla="*/ 600501 w 4449385"/>
              <a:gd name="connsiteY107" fmla="*/ 1760561 h 2756879"/>
              <a:gd name="connsiteX108" fmla="*/ 586853 w 4449385"/>
              <a:gd name="connsiteY108" fmla="*/ 1719618 h 2756879"/>
              <a:gd name="connsiteX109" fmla="*/ 545910 w 4449385"/>
              <a:gd name="connsiteY109" fmla="*/ 1692322 h 2756879"/>
              <a:gd name="connsiteX110" fmla="*/ 518614 w 4449385"/>
              <a:gd name="connsiteY110" fmla="*/ 1651379 h 2756879"/>
              <a:gd name="connsiteX111" fmla="*/ 477671 w 4449385"/>
              <a:gd name="connsiteY111" fmla="*/ 1624084 h 2756879"/>
              <a:gd name="connsiteX112" fmla="*/ 464023 w 4449385"/>
              <a:gd name="connsiteY112" fmla="*/ 1583140 h 2756879"/>
              <a:gd name="connsiteX113" fmla="*/ 423080 w 4449385"/>
              <a:gd name="connsiteY113" fmla="*/ 1542197 h 2756879"/>
              <a:gd name="connsiteX114" fmla="*/ 341194 w 4449385"/>
              <a:gd name="connsiteY114" fmla="*/ 1460310 h 2756879"/>
              <a:gd name="connsiteX115" fmla="*/ 327546 w 4449385"/>
              <a:gd name="connsiteY115" fmla="*/ 1419367 h 2756879"/>
              <a:gd name="connsiteX116" fmla="*/ 272955 w 4449385"/>
              <a:gd name="connsiteY116" fmla="*/ 1405719 h 2756879"/>
              <a:gd name="connsiteX117" fmla="*/ 232011 w 4449385"/>
              <a:gd name="connsiteY117" fmla="*/ 1392072 h 2756879"/>
              <a:gd name="connsiteX118" fmla="*/ 150125 w 4449385"/>
              <a:gd name="connsiteY118" fmla="*/ 1323833 h 2756879"/>
              <a:gd name="connsiteX119" fmla="*/ 136477 w 4449385"/>
              <a:gd name="connsiteY119" fmla="*/ 1269242 h 2756879"/>
              <a:gd name="connsiteX120" fmla="*/ 95534 w 4449385"/>
              <a:gd name="connsiteY120" fmla="*/ 1214651 h 2756879"/>
              <a:gd name="connsiteX121" fmla="*/ 68238 w 4449385"/>
              <a:gd name="connsiteY121" fmla="*/ 1173707 h 2756879"/>
              <a:gd name="connsiteX122" fmla="*/ 27295 w 4449385"/>
              <a:gd name="connsiteY122" fmla="*/ 764275 h 2756879"/>
              <a:gd name="connsiteX123" fmla="*/ 0 w 4449385"/>
              <a:gd name="connsiteY123" fmla="*/ 655092 h 2756879"/>
              <a:gd name="connsiteX124" fmla="*/ 13647 w 4449385"/>
              <a:gd name="connsiteY124" fmla="*/ 477672 h 2756879"/>
              <a:gd name="connsiteX125" fmla="*/ 27295 w 4449385"/>
              <a:gd name="connsiteY125" fmla="*/ 436728 h 2756879"/>
              <a:gd name="connsiteX126" fmla="*/ 68238 w 4449385"/>
              <a:gd name="connsiteY126" fmla="*/ 395785 h 2756879"/>
              <a:gd name="connsiteX127" fmla="*/ 136477 w 4449385"/>
              <a:gd name="connsiteY127" fmla="*/ 341194 h 2756879"/>
              <a:gd name="connsiteX128" fmla="*/ 204716 w 4449385"/>
              <a:gd name="connsiteY128" fmla="*/ 286603 h 2756879"/>
              <a:gd name="connsiteX129" fmla="*/ 245659 w 4449385"/>
              <a:gd name="connsiteY129" fmla="*/ 245660 h 2756879"/>
              <a:gd name="connsiteX130" fmla="*/ 327546 w 4449385"/>
              <a:gd name="connsiteY130" fmla="*/ 204716 h 2756879"/>
              <a:gd name="connsiteX131" fmla="*/ 409432 w 4449385"/>
              <a:gd name="connsiteY131" fmla="*/ 150125 h 2756879"/>
              <a:gd name="connsiteX132" fmla="*/ 491319 w 4449385"/>
              <a:gd name="connsiteY132" fmla="*/ 163773 h 2756879"/>
              <a:gd name="connsiteX133" fmla="*/ 504967 w 4449385"/>
              <a:gd name="connsiteY133" fmla="*/ 259307 h 275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449385" h="2756879">
                <a:moveTo>
                  <a:pt x="354841" y="109182"/>
                </a:moveTo>
                <a:cubicBezTo>
                  <a:pt x="386686" y="113731"/>
                  <a:pt x="421604" y="108444"/>
                  <a:pt x="450376" y="122830"/>
                </a:cubicBezTo>
                <a:cubicBezTo>
                  <a:pt x="463243" y="129264"/>
                  <a:pt x="460071" y="149941"/>
                  <a:pt x="464023" y="163773"/>
                </a:cubicBezTo>
                <a:cubicBezTo>
                  <a:pt x="483214" y="230943"/>
                  <a:pt x="468622" y="209352"/>
                  <a:pt x="504967" y="272955"/>
                </a:cubicBezTo>
                <a:cubicBezTo>
                  <a:pt x="513105" y="287196"/>
                  <a:pt x="518353" y="305205"/>
                  <a:pt x="532262" y="313898"/>
                </a:cubicBezTo>
                <a:cubicBezTo>
                  <a:pt x="556661" y="329147"/>
                  <a:pt x="586236" y="334216"/>
                  <a:pt x="614149" y="341194"/>
                </a:cubicBezTo>
                <a:lnTo>
                  <a:pt x="723331" y="368489"/>
                </a:lnTo>
                <a:cubicBezTo>
                  <a:pt x="736979" y="363940"/>
                  <a:pt x="754102" y="365014"/>
                  <a:pt x="764274" y="354842"/>
                </a:cubicBezTo>
                <a:cubicBezTo>
                  <a:pt x="878931" y="240187"/>
                  <a:pt x="713827" y="359898"/>
                  <a:pt x="805217" y="245660"/>
                </a:cubicBezTo>
                <a:cubicBezTo>
                  <a:pt x="814204" y="234426"/>
                  <a:pt x="832007" y="234586"/>
                  <a:pt x="846161" y="232012"/>
                </a:cubicBezTo>
                <a:cubicBezTo>
                  <a:pt x="882247" y="225451"/>
                  <a:pt x="918949" y="222913"/>
                  <a:pt x="955343" y="218364"/>
                </a:cubicBezTo>
                <a:cubicBezTo>
                  <a:pt x="959892" y="204716"/>
                  <a:pt x="961011" y="189391"/>
                  <a:pt x="968991" y="177421"/>
                </a:cubicBezTo>
                <a:cubicBezTo>
                  <a:pt x="990007" y="145897"/>
                  <a:pt x="1020666" y="129323"/>
                  <a:pt x="1050877" y="109182"/>
                </a:cubicBezTo>
                <a:cubicBezTo>
                  <a:pt x="1105468" y="113731"/>
                  <a:pt x="1160350" y="115590"/>
                  <a:pt x="1214650" y="122830"/>
                </a:cubicBezTo>
                <a:cubicBezTo>
                  <a:pt x="1228910" y="124731"/>
                  <a:pt x="1241208" y="136478"/>
                  <a:pt x="1255594" y="136478"/>
                </a:cubicBezTo>
                <a:cubicBezTo>
                  <a:pt x="1310374" y="136478"/>
                  <a:pt x="1364687" y="126144"/>
                  <a:pt x="1419367" y="122830"/>
                </a:cubicBezTo>
                <a:cubicBezTo>
                  <a:pt x="1514834" y="117044"/>
                  <a:pt x="1610436" y="113731"/>
                  <a:pt x="1705970" y="109182"/>
                </a:cubicBezTo>
                <a:cubicBezTo>
                  <a:pt x="1735766" y="101733"/>
                  <a:pt x="1841370" y="73492"/>
                  <a:pt x="1883391" y="68239"/>
                </a:cubicBezTo>
                <a:cubicBezTo>
                  <a:pt x="1933251" y="62007"/>
                  <a:pt x="1983517" y="59591"/>
                  <a:pt x="2033516" y="54591"/>
                </a:cubicBezTo>
                <a:cubicBezTo>
                  <a:pt x="2286700" y="29272"/>
                  <a:pt x="2012782" y="49916"/>
                  <a:pt x="2374710" y="27295"/>
                </a:cubicBezTo>
                <a:cubicBezTo>
                  <a:pt x="2426654" y="16907"/>
                  <a:pt x="2502563" y="0"/>
                  <a:pt x="2552131" y="0"/>
                </a:cubicBezTo>
                <a:cubicBezTo>
                  <a:pt x="2606911" y="0"/>
                  <a:pt x="2661313" y="9099"/>
                  <a:pt x="2715904" y="13648"/>
                </a:cubicBezTo>
                <a:cubicBezTo>
                  <a:pt x="2769877" y="31638"/>
                  <a:pt x="2758856" y="23169"/>
                  <a:pt x="2811438" y="68239"/>
                </a:cubicBezTo>
                <a:cubicBezTo>
                  <a:pt x="2826092" y="80800"/>
                  <a:pt x="2836323" y="98476"/>
                  <a:pt x="2852382" y="109182"/>
                </a:cubicBezTo>
                <a:cubicBezTo>
                  <a:pt x="2864352" y="117162"/>
                  <a:pt x="2879677" y="118281"/>
                  <a:pt x="2893325" y="122830"/>
                </a:cubicBezTo>
                <a:cubicBezTo>
                  <a:pt x="2906973" y="136478"/>
                  <a:pt x="2918562" y="152555"/>
                  <a:pt x="2934268" y="163773"/>
                </a:cubicBezTo>
                <a:cubicBezTo>
                  <a:pt x="2950823" y="175598"/>
                  <a:pt x="2969809" y="183925"/>
                  <a:pt x="2988859" y="191069"/>
                </a:cubicBezTo>
                <a:cubicBezTo>
                  <a:pt x="3081208" y="225700"/>
                  <a:pt x="3007401" y="185367"/>
                  <a:pt x="3084394" y="218364"/>
                </a:cubicBezTo>
                <a:cubicBezTo>
                  <a:pt x="3184308" y="261185"/>
                  <a:pt x="3092929" y="234147"/>
                  <a:pt x="3193576" y="259307"/>
                </a:cubicBezTo>
                <a:cubicBezTo>
                  <a:pt x="3364703" y="216526"/>
                  <a:pt x="3265339" y="229339"/>
                  <a:pt x="3493826" y="245660"/>
                </a:cubicBezTo>
                <a:cubicBezTo>
                  <a:pt x="3497884" y="246674"/>
                  <a:pt x="3580085" y="265741"/>
                  <a:pt x="3589361" y="272955"/>
                </a:cubicBezTo>
                <a:cubicBezTo>
                  <a:pt x="3619831" y="296654"/>
                  <a:pt x="3649834" y="322724"/>
                  <a:pt x="3671247" y="354842"/>
                </a:cubicBezTo>
                <a:cubicBezTo>
                  <a:pt x="3680346" y="368490"/>
                  <a:pt x="3686945" y="384187"/>
                  <a:pt x="3698543" y="395785"/>
                </a:cubicBezTo>
                <a:cubicBezTo>
                  <a:pt x="3710141" y="407383"/>
                  <a:pt x="3726139" y="413547"/>
                  <a:pt x="3739486" y="423081"/>
                </a:cubicBezTo>
                <a:cubicBezTo>
                  <a:pt x="3811781" y="474721"/>
                  <a:pt x="3768580" y="455525"/>
                  <a:pt x="3835020" y="477672"/>
                </a:cubicBezTo>
                <a:cubicBezTo>
                  <a:pt x="3839569" y="491320"/>
                  <a:pt x="3838496" y="508443"/>
                  <a:pt x="3848668" y="518615"/>
                </a:cubicBezTo>
                <a:cubicBezTo>
                  <a:pt x="3871865" y="541812"/>
                  <a:pt x="3930555" y="573206"/>
                  <a:pt x="3930555" y="573206"/>
                </a:cubicBezTo>
                <a:cubicBezTo>
                  <a:pt x="3935104" y="595952"/>
                  <a:pt x="3938576" y="618941"/>
                  <a:pt x="3944202" y="641445"/>
                </a:cubicBezTo>
                <a:cubicBezTo>
                  <a:pt x="3954478" y="682548"/>
                  <a:pt x="3983535" y="718387"/>
                  <a:pt x="3944202" y="764275"/>
                </a:cubicBezTo>
                <a:cubicBezTo>
                  <a:pt x="3929106" y="781887"/>
                  <a:pt x="3898710" y="773373"/>
                  <a:pt x="3875964" y="777922"/>
                </a:cubicBezTo>
                <a:cubicBezTo>
                  <a:pt x="3839570" y="768824"/>
                  <a:pt x="3802853" y="760933"/>
                  <a:pt x="3766782" y="750627"/>
                </a:cubicBezTo>
                <a:cubicBezTo>
                  <a:pt x="3739117" y="742723"/>
                  <a:pt x="3684895" y="723331"/>
                  <a:pt x="3684895" y="723331"/>
                </a:cubicBezTo>
                <a:cubicBezTo>
                  <a:pt x="3662149" y="732430"/>
                  <a:pt x="3628811" y="729356"/>
                  <a:pt x="3616656" y="750627"/>
                </a:cubicBezTo>
                <a:cubicBezTo>
                  <a:pt x="3605147" y="770768"/>
                  <a:pt x="3624678" y="796362"/>
                  <a:pt x="3630304" y="818866"/>
                </a:cubicBezTo>
                <a:cubicBezTo>
                  <a:pt x="3633793" y="832822"/>
                  <a:pt x="3632718" y="850822"/>
                  <a:pt x="3643952" y="859809"/>
                </a:cubicBezTo>
                <a:cubicBezTo>
                  <a:pt x="3658599" y="871526"/>
                  <a:pt x="3680980" y="866871"/>
                  <a:pt x="3698543" y="873457"/>
                </a:cubicBezTo>
                <a:cubicBezTo>
                  <a:pt x="3717592" y="880600"/>
                  <a:pt x="3734937" y="891654"/>
                  <a:pt x="3753134" y="900752"/>
                </a:cubicBezTo>
                <a:cubicBezTo>
                  <a:pt x="3766704" y="941461"/>
                  <a:pt x="3796965" y="1038674"/>
                  <a:pt x="3821373" y="1050878"/>
                </a:cubicBezTo>
                <a:lnTo>
                  <a:pt x="3875964" y="1078173"/>
                </a:lnTo>
                <a:cubicBezTo>
                  <a:pt x="3885062" y="1059976"/>
                  <a:pt x="3890550" y="1039469"/>
                  <a:pt x="3903259" y="1023582"/>
                </a:cubicBezTo>
                <a:cubicBezTo>
                  <a:pt x="3927373" y="993439"/>
                  <a:pt x="3985146" y="941695"/>
                  <a:pt x="3985146" y="941695"/>
                </a:cubicBezTo>
                <a:cubicBezTo>
                  <a:pt x="4050301" y="957984"/>
                  <a:pt x="4104392" y="956502"/>
                  <a:pt x="4148919" y="1009934"/>
                </a:cubicBezTo>
                <a:cubicBezTo>
                  <a:pt x="4158129" y="1020986"/>
                  <a:pt x="4150860" y="1042516"/>
                  <a:pt x="4162567" y="1050878"/>
                </a:cubicBezTo>
                <a:cubicBezTo>
                  <a:pt x="4210145" y="1084862"/>
                  <a:pt x="4339263" y="1087654"/>
                  <a:pt x="4380931" y="1091821"/>
                </a:cubicBezTo>
                <a:cubicBezTo>
                  <a:pt x="4394579" y="1096370"/>
                  <a:pt x="4410640" y="1096482"/>
                  <a:pt x="4421874" y="1105469"/>
                </a:cubicBezTo>
                <a:cubicBezTo>
                  <a:pt x="4459948" y="1135928"/>
                  <a:pt x="4457136" y="1165742"/>
                  <a:pt x="4421874" y="1201003"/>
                </a:cubicBezTo>
                <a:cubicBezTo>
                  <a:pt x="4407488" y="1215389"/>
                  <a:pt x="4385480" y="1219200"/>
                  <a:pt x="4367283" y="1228298"/>
                </a:cubicBezTo>
                <a:cubicBezTo>
                  <a:pt x="4362734" y="1455761"/>
                  <a:pt x="4362214" y="1683340"/>
                  <a:pt x="4353635" y="1910686"/>
                </a:cubicBezTo>
                <a:cubicBezTo>
                  <a:pt x="4353093" y="1925062"/>
                  <a:pt x="4348975" y="1940396"/>
                  <a:pt x="4339988" y="1951630"/>
                </a:cubicBezTo>
                <a:cubicBezTo>
                  <a:pt x="4329741" y="1964438"/>
                  <a:pt x="4311645" y="1968424"/>
                  <a:pt x="4299044" y="1978925"/>
                </a:cubicBezTo>
                <a:cubicBezTo>
                  <a:pt x="4230888" y="2035721"/>
                  <a:pt x="4289113" y="2009532"/>
                  <a:pt x="4217158" y="2033516"/>
                </a:cubicBezTo>
                <a:cubicBezTo>
                  <a:pt x="4203510" y="2042615"/>
                  <a:pt x="4190885" y="2053476"/>
                  <a:pt x="4176214" y="2060812"/>
                </a:cubicBezTo>
                <a:cubicBezTo>
                  <a:pt x="4112594" y="2092622"/>
                  <a:pt x="4062302" y="2067826"/>
                  <a:pt x="3985146" y="2060812"/>
                </a:cubicBezTo>
                <a:cubicBezTo>
                  <a:pt x="3966949" y="2056263"/>
                  <a:pt x="3947795" y="2054553"/>
                  <a:pt x="3930555" y="2047164"/>
                </a:cubicBezTo>
                <a:cubicBezTo>
                  <a:pt x="3915479" y="2040703"/>
                  <a:pt x="3906014" y="2019869"/>
                  <a:pt x="3889611" y="2019869"/>
                </a:cubicBezTo>
                <a:cubicBezTo>
                  <a:pt x="3860839" y="2019869"/>
                  <a:pt x="3835020" y="2038066"/>
                  <a:pt x="3807725" y="2047164"/>
                </a:cubicBezTo>
                <a:lnTo>
                  <a:pt x="3725838" y="2074460"/>
                </a:lnTo>
                <a:cubicBezTo>
                  <a:pt x="3657291" y="2091596"/>
                  <a:pt x="3689041" y="2082175"/>
                  <a:pt x="3630304" y="2101755"/>
                </a:cubicBezTo>
                <a:cubicBezTo>
                  <a:pt x="3625755" y="2133600"/>
                  <a:pt x="3631042" y="2168517"/>
                  <a:pt x="3616656" y="2197289"/>
                </a:cubicBezTo>
                <a:cubicBezTo>
                  <a:pt x="3610222" y="2210156"/>
                  <a:pt x="3588580" y="2204503"/>
                  <a:pt x="3575713" y="2210937"/>
                </a:cubicBezTo>
                <a:cubicBezTo>
                  <a:pt x="3561042" y="2218273"/>
                  <a:pt x="3550128" y="2232474"/>
                  <a:pt x="3534770" y="2238233"/>
                </a:cubicBezTo>
                <a:cubicBezTo>
                  <a:pt x="3513050" y="2246378"/>
                  <a:pt x="3489035" y="2246255"/>
                  <a:pt x="3466531" y="2251881"/>
                </a:cubicBezTo>
                <a:cubicBezTo>
                  <a:pt x="3452575" y="2255370"/>
                  <a:pt x="3439236" y="2260979"/>
                  <a:pt x="3425588" y="2265528"/>
                </a:cubicBezTo>
                <a:cubicBezTo>
                  <a:pt x="3352800" y="2374710"/>
                  <a:pt x="3448332" y="2242785"/>
                  <a:pt x="3357349" y="2333767"/>
                </a:cubicBezTo>
                <a:cubicBezTo>
                  <a:pt x="3332302" y="2358814"/>
                  <a:pt x="3320601" y="2400752"/>
                  <a:pt x="3302758" y="2429301"/>
                </a:cubicBezTo>
                <a:cubicBezTo>
                  <a:pt x="3290702" y="2448590"/>
                  <a:pt x="3275035" y="2465382"/>
                  <a:pt x="3261814" y="2483892"/>
                </a:cubicBezTo>
                <a:cubicBezTo>
                  <a:pt x="3252280" y="2497239"/>
                  <a:pt x="3248428" y="2516143"/>
                  <a:pt x="3234519" y="2524836"/>
                </a:cubicBezTo>
                <a:cubicBezTo>
                  <a:pt x="3210120" y="2540085"/>
                  <a:pt x="3152632" y="2552131"/>
                  <a:pt x="3152632" y="2552131"/>
                </a:cubicBezTo>
                <a:cubicBezTo>
                  <a:pt x="3098041" y="2547582"/>
                  <a:pt x="3043639" y="2538484"/>
                  <a:pt x="2988859" y="2538484"/>
                </a:cubicBezTo>
                <a:cubicBezTo>
                  <a:pt x="2960629" y="2538484"/>
                  <a:pt x="2877121" y="2546585"/>
                  <a:pt x="2838734" y="2565779"/>
                </a:cubicBezTo>
                <a:cubicBezTo>
                  <a:pt x="2824063" y="2573115"/>
                  <a:pt x="2812032" y="2584937"/>
                  <a:pt x="2797791" y="2593075"/>
                </a:cubicBezTo>
                <a:cubicBezTo>
                  <a:pt x="2676574" y="2662342"/>
                  <a:pt x="2802016" y="2581159"/>
                  <a:pt x="2702256" y="2647666"/>
                </a:cubicBezTo>
                <a:cubicBezTo>
                  <a:pt x="2693158" y="2661314"/>
                  <a:pt x="2687562" y="2678108"/>
                  <a:pt x="2674961" y="2688609"/>
                </a:cubicBezTo>
                <a:cubicBezTo>
                  <a:pt x="2620064" y="2734356"/>
                  <a:pt x="2595501" y="2712351"/>
                  <a:pt x="2524835" y="2702257"/>
                </a:cubicBezTo>
                <a:cubicBezTo>
                  <a:pt x="2529384" y="2715905"/>
                  <a:pt x="2547115" y="2731691"/>
                  <a:pt x="2538483" y="2743200"/>
                </a:cubicBezTo>
                <a:cubicBezTo>
                  <a:pt x="2527229" y="2758206"/>
                  <a:pt x="2502649" y="2756848"/>
                  <a:pt x="2483892" y="2756848"/>
                </a:cubicBezTo>
                <a:cubicBezTo>
                  <a:pt x="2420040" y="2756848"/>
                  <a:pt x="2356513" y="2747749"/>
                  <a:pt x="2292823" y="2743200"/>
                </a:cubicBezTo>
                <a:cubicBezTo>
                  <a:pt x="2279175" y="2729552"/>
                  <a:pt x="2263729" y="2717492"/>
                  <a:pt x="2251880" y="2702257"/>
                </a:cubicBezTo>
                <a:cubicBezTo>
                  <a:pt x="2231740" y="2676362"/>
                  <a:pt x="2228411" y="2630744"/>
                  <a:pt x="2197289" y="2620370"/>
                </a:cubicBezTo>
                <a:cubicBezTo>
                  <a:pt x="2183641" y="2615821"/>
                  <a:pt x="2170302" y="2610211"/>
                  <a:pt x="2156346" y="2606722"/>
                </a:cubicBezTo>
                <a:cubicBezTo>
                  <a:pt x="2097814" y="2592089"/>
                  <a:pt x="2067038" y="2591591"/>
                  <a:pt x="2006220" y="2579427"/>
                </a:cubicBezTo>
                <a:cubicBezTo>
                  <a:pt x="1987827" y="2575748"/>
                  <a:pt x="1969826" y="2570328"/>
                  <a:pt x="1951629" y="2565779"/>
                </a:cubicBezTo>
                <a:cubicBezTo>
                  <a:pt x="1926967" y="2549338"/>
                  <a:pt x="1870521" y="2501333"/>
                  <a:pt x="1828800" y="2497540"/>
                </a:cubicBezTo>
                <a:cubicBezTo>
                  <a:pt x="1742600" y="2489703"/>
                  <a:pt x="1655928" y="2488441"/>
                  <a:pt x="1569492" y="2483892"/>
                </a:cubicBezTo>
                <a:cubicBezTo>
                  <a:pt x="1547726" y="2451243"/>
                  <a:pt x="1534691" y="2425890"/>
                  <a:pt x="1501253" y="2402006"/>
                </a:cubicBezTo>
                <a:cubicBezTo>
                  <a:pt x="1484698" y="2390181"/>
                  <a:pt x="1463217" y="2386535"/>
                  <a:pt x="1446662" y="2374710"/>
                </a:cubicBezTo>
                <a:cubicBezTo>
                  <a:pt x="1430956" y="2363492"/>
                  <a:pt x="1422591" y="2343140"/>
                  <a:pt x="1405719" y="2333767"/>
                </a:cubicBezTo>
                <a:cubicBezTo>
                  <a:pt x="1380568" y="2319794"/>
                  <a:pt x="1349566" y="2319339"/>
                  <a:pt x="1323832" y="2306472"/>
                </a:cubicBezTo>
                <a:cubicBezTo>
                  <a:pt x="1305635" y="2297373"/>
                  <a:pt x="1288542" y="2285610"/>
                  <a:pt x="1269241" y="2279176"/>
                </a:cubicBezTo>
                <a:cubicBezTo>
                  <a:pt x="1233652" y="2267313"/>
                  <a:pt x="1160059" y="2251881"/>
                  <a:pt x="1160059" y="2251881"/>
                </a:cubicBezTo>
                <a:lnTo>
                  <a:pt x="1132764" y="2169994"/>
                </a:lnTo>
                <a:cubicBezTo>
                  <a:pt x="1128215" y="2156346"/>
                  <a:pt x="1127096" y="2141021"/>
                  <a:pt x="1119116" y="2129051"/>
                </a:cubicBezTo>
                <a:cubicBezTo>
                  <a:pt x="1110017" y="2115403"/>
                  <a:pt x="1107669" y="2092333"/>
                  <a:pt x="1091820" y="2088107"/>
                </a:cubicBezTo>
                <a:cubicBezTo>
                  <a:pt x="1034508" y="2072824"/>
                  <a:pt x="973540" y="2079009"/>
                  <a:pt x="914400" y="2074460"/>
                </a:cubicBezTo>
                <a:cubicBezTo>
                  <a:pt x="880459" y="2051833"/>
                  <a:pt x="858445" y="2034712"/>
                  <a:pt x="818865" y="2019869"/>
                </a:cubicBezTo>
                <a:cubicBezTo>
                  <a:pt x="773777" y="2002961"/>
                  <a:pt x="694728" y="1997528"/>
                  <a:pt x="655092" y="1992573"/>
                </a:cubicBezTo>
                <a:cubicBezTo>
                  <a:pt x="641444" y="1983475"/>
                  <a:pt x="617906" y="1981244"/>
                  <a:pt x="614149" y="1965278"/>
                </a:cubicBezTo>
                <a:cubicBezTo>
                  <a:pt x="598485" y="1898706"/>
                  <a:pt x="608054" y="1828533"/>
                  <a:pt x="600501" y="1760561"/>
                </a:cubicBezTo>
                <a:cubicBezTo>
                  <a:pt x="598912" y="1746263"/>
                  <a:pt x="595840" y="1730852"/>
                  <a:pt x="586853" y="1719618"/>
                </a:cubicBezTo>
                <a:cubicBezTo>
                  <a:pt x="576606" y="1706810"/>
                  <a:pt x="559558" y="1701421"/>
                  <a:pt x="545910" y="1692322"/>
                </a:cubicBezTo>
                <a:cubicBezTo>
                  <a:pt x="536811" y="1678674"/>
                  <a:pt x="530212" y="1662977"/>
                  <a:pt x="518614" y="1651379"/>
                </a:cubicBezTo>
                <a:cubicBezTo>
                  <a:pt x="507016" y="1639781"/>
                  <a:pt x="487917" y="1636892"/>
                  <a:pt x="477671" y="1624084"/>
                </a:cubicBezTo>
                <a:cubicBezTo>
                  <a:pt x="468684" y="1612850"/>
                  <a:pt x="472003" y="1595110"/>
                  <a:pt x="464023" y="1583140"/>
                </a:cubicBezTo>
                <a:cubicBezTo>
                  <a:pt x="453317" y="1567081"/>
                  <a:pt x="435641" y="1556851"/>
                  <a:pt x="423080" y="1542197"/>
                </a:cubicBezTo>
                <a:cubicBezTo>
                  <a:pt x="355366" y="1463198"/>
                  <a:pt x="413271" y="1508362"/>
                  <a:pt x="341194" y="1460310"/>
                </a:cubicBezTo>
                <a:cubicBezTo>
                  <a:pt x="336645" y="1446662"/>
                  <a:pt x="338780" y="1428354"/>
                  <a:pt x="327546" y="1419367"/>
                </a:cubicBezTo>
                <a:cubicBezTo>
                  <a:pt x="312899" y="1407650"/>
                  <a:pt x="290990" y="1410872"/>
                  <a:pt x="272955" y="1405719"/>
                </a:cubicBezTo>
                <a:cubicBezTo>
                  <a:pt x="259122" y="1401767"/>
                  <a:pt x="245659" y="1396621"/>
                  <a:pt x="232011" y="1392072"/>
                </a:cubicBezTo>
                <a:cubicBezTo>
                  <a:pt x="205922" y="1374679"/>
                  <a:pt x="166291" y="1352124"/>
                  <a:pt x="150125" y="1323833"/>
                </a:cubicBezTo>
                <a:cubicBezTo>
                  <a:pt x="140819" y="1307547"/>
                  <a:pt x="144865" y="1286019"/>
                  <a:pt x="136477" y="1269242"/>
                </a:cubicBezTo>
                <a:cubicBezTo>
                  <a:pt x="126305" y="1248897"/>
                  <a:pt x="108755" y="1233160"/>
                  <a:pt x="95534" y="1214651"/>
                </a:cubicBezTo>
                <a:cubicBezTo>
                  <a:pt x="86000" y="1201303"/>
                  <a:pt x="77337" y="1187355"/>
                  <a:pt x="68238" y="1173707"/>
                </a:cubicBezTo>
                <a:cubicBezTo>
                  <a:pt x="-411" y="967759"/>
                  <a:pt x="67958" y="1198022"/>
                  <a:pt x="27295" y="764275"/>
                </a:cubicBezTo>
                <a:cubicBezTo>
                  <a:pt x="23793" y="726924"/>
                  <a:pt x="0" y="655092"/>
                  <a:pt x="0" y="655092"/>
                </a:cubicBezTo>
                <a:cubicBezTo>
                  <a:pt x="4549" y="595952"/>
                  <a:pt x="6290" y="536529"/>
                  <a:pt x="13647" y="477672"/>
                </a:cubicBezTo>
                <a:cubicBezTo>
                  <a:pt x="15431" y="463397"/>
                  <a:pt x="19315" y="448698"/>
                  <a:pt x="27295" y="436728"/>
                </a:cubicBezTo>
                <a:cubicBezTo>
                  <a:pt x="38001" y="420669"/>
                  <a:pt x="55882" y="410612"/>
                  <a:pt x="68238" y="395785"/>
                </a:cubicBezTo>
                <a:cubicBezTo>
                  <a:pt x="115724" y="338802"/>
                  <a:pt x="69264" y="363599"/>
                  <a:pt x="136477" y="341194"/>
                </a:cubicBezTo>
                <a:cubicBezTo>
                  <a:pt x="197524" y="249626"/>
                  <a:pt x="125610" y="339341"/>
                  <a:pt x="204716" y="286603"/>
                </a:cubicBezTo>
                <a:cubicBezTo>
                  <a:pt x="220775" y="275897"/>
                  <a:pt x="230832" y="258016"/>
                  <a:pt x="245659" y="245660"/>
                </a:cubicBezTo>
                <a:cubicBezTo>
                  <a:pt x="318365" y="185071"/>
                  <a:pt x="253681" y="245752"/>
                  <a:pt x="327546" y="204716"/>
                </a:cubicBezTo>
                <a:cubicBezTo>
                  <a:pt x="356223" y="188784"/>
                  <a:pt x="409432" y="150125"/>
                  <a:pt x="409432" y="150125"/>
                </a:cubicBezTo>
                <a:cubicBezTo>
                  <a:pt x="436728" y="154674"/>
                  <a:pt x="467293" y="150044"/>
                  <a:pt x="491319" y="163773"/>
                </a:cubicBezTo>
                <a:cubicBezTo>
                  <a:pt x="510722" y="174860"/>
                  <a:pt x="504967" y="249932"/>
                  <a:pt x="504967" y="259307"/>
                </a:cubicBezTo>
              </a:path>
            </a:pathLst>
          </a:custGeom>
          <a:solidFill>
            <a:schemeClr val="accent3"/>
          </a:solidFill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417689" y="843887"/>
            <a:ext cx="6061881" cy="646331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 err="1" smtClean="0"/>
              <a:t>Memperbesar</a:t>
            </a:r>
            <a:r>
              <a:rPr lang="en-US" sz="3600" dirty="0" smtClean="0"/>
              <a:t> </a:t>
            </a:r>
            <a:r>
              <a:rPr lang="en-US" sz="3600" dirty="0" err="1" smtClean="0"/>
              <a:t>Peta</a:t>
            </a:r>
            <a:r>
              <a:rPr lang="en-US" sz="3600" dirty="0" smtClean="0"/>
              <a:t> </a:t>
            </a:r>
            <a:r>
              <a:rPr lang="en-US" sz="3600" dirty="0" err="1" smtClean="0"/>
              <a:t>Pulau</a:t>
            </a:r>
            <a:r>
              <a:rPr lang="en-US" sz="3600" dirty="0" smtClean="0"/>
              <a:t> Buru</a:t>
            </a:r>
            <a:endParaRPr lang="en-US" sz="36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28600" y="2514600"/>
            <a:ext cx="0" cy="838199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flipH="1">
            <a:off x="373148" y="2695432"/>
            <a:ext cx="1143001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 cm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714283" y="6482855"/>
            <a:ext cx="914400" cy="1251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flipH="1">
            <a:off x="3657602" y="6244651"/>
            <a:ext cx="1143001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5 cm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831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5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29" grpId="0" animBg="1"/>
      <p:bldP spid="32" grpId="0" animBg="1"/>
      <p:bldP spid="34" grpId="0" animBg="1"/>
      <p:bldP spid="36" grpId="0" animBg="1"/>
      <p:bldP spid="38" grpId="0" animBg="1"/>
      <p:bldP spid="40" grpId="0" animBg="1"/>
      <p:bldP spid="42" grpId="0" animBg="1"/>
      <p:bldP spid="44" grpId="0" animBg="1"/>
      <p:bldP spid="4" grpId="0" animBg="1"/>
      <p:bldP spid="2" grpId="0" animBg="1"/>
      <p:bldP spid="47" grpId="0" animBg="1"/>
      <p:bldP spid="5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62"/>
          <p:cNvCxnSpPr/>
          <p:nvPr/>
        </p:nvCxnSpPr>
        <p:spPr>
          <a:xfrm>
            <a:off x="1828802" y="0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 flipH="1">
            <a:off x="1582059" y="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3657602" y="-30707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 flipH="1">
            <a:off x="3410859" y="-30707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5424933" y="-12510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 flipH="1">
            <a:off x="5178190" y="-1251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>
            <a:off x="7253733" y="-43217"/>
            <a:ext cx="0" cy="685800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 flipH="1">
            <a:off x="7006990" y="-43217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0" y="61722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 flipH="1">
            <a:off x="8382000" y="61722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>
            <a:off x="-14730" y="44196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flipH="1">
            <a:off x="8382000" y="4459069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0" y="25146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 flipH="1">
            <a:off x="8382000" y="25908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3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0" y="685800"/>
            <a:ext cx="9144000" cy="0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flipH="1">
            <a:off x="8382000" y="685800"/>
            <a:ext cx="246743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5" name="Freeform 94"/>
          <p:cNvSpPr/>
          <p:nvPr/>
        </p:nvSpPr>
        <p:spPr>
          <a:xfrm>
            <a:off x="1828802" y="685800"/>
            <a:ext cx="6286498" cy="5486400"/>
          </a:xfrm>
          <a:custGeom>
            <a:avLst/>
            <a:gdLst>
              <a:gd name="connsiteX0" fmla="*/ 354841 w 4449385"/>
              <a:gd name="connsiteY0" fmla="*/ 109182 h 2756879"/>
              <a:gd name="connsiteX1" fmla="*/ 450376 w 4449385"/>
              <a:gd name="connsiteY1" fmla="*/ 122830 h 2756879"/>
              <a:gd name="connsiteX2" fmla="*/ 464023 w 4449385"/>
              <a:gd name="connsiteY2" fmla="*/ 163773 h 2756879"/>
              <a:gd name="connsiteX3" fmla="*/ 504967 w 4449385"/>
              <a:gd name="connsiteY3" fmla="*/ 272955 h 2756879"/>
              <a:gd name="connsiteX4" fmla="*/ 532262 w 4449385"/>
              <a:gd name="connsiteY4" fmla="*/ 313898 h 2756879"/>
              <a:gd name="connsiteX5" fmla="*/ 614149 w 4449385"/>
              <a:gd name="connsiteY5" fmla="*/ 341194 h 2756879"/>
              <a:gd name="connsiteX6" fmla="*/ 723331 w 4449385"/>
              <a:gd name="connsiteY6" fmla="*/ 368489 h 2756879"/>
              <a:gd name="connsiteX7" fmla="*/ 764274 w 4449385"/>
              <a:gd name="connsiteY7" fmla="*/ 354842 h 2756879"/>
              <a:gd name="connsiteX8" fmla="*/ 805217 w 4449385"/>
              <a:gd name="connsiteY8" fmla="*/ 245660 h 2756879"/>
              <a:gd name="connsiteX9" fmla="*/ 846161 w 4449385"/>
              <a:gd name="connsiteY9" fmla="*/ 232012 h 2756879"/>
              <a:gd name="connsiteX10" fmla="*/ 955343 w 4449385"/>
              <a:gd name="connsiteY10" fmla="*/ 218364 h 2756879"/>
              <a:gd name="connsiteX11" fmla="*/ 968991 w 4449385"/>
              <a:gd name="connsiteY11" fmla="*/ 177421 h 2756879"/>
              <a:gd name="connsiteX12" fmla="*/ 1050877 w 4449385"/>
              <a:gd name="connsiteY12" fmla="*/ 109182 h 2756879"/>
              <a:gd name="connsiteX13" fmla="*/ 1214650 w 4449385"/>
              <a:gd name="connsiteY13" fmla="*/ 122830 h 2756879"/>
              <a:gd name="connsiteX14" fmla="*/ 1255594 w 4449385"/>
              <a:gd name="connsiteY14" fmla="*/ 136478 h 2756879"/>
              <a:gd name="connsiteX15" fmla="*/ 1419367 w 4449385"/>
              <a:gd name="connsiteY15" fmla="*/ 122830 h 2756879"/>
              <a:gd name="connsiteX16" fmla="*/ 1705970 w 4449385"/>
              <a:gd name="connsiteY16" fmla="*/ 109182 h 2756879"/>
              <a:gd name="connsiteX17" fmla="*/ 1883391 w 4449385"/>
              <a:gd name="connsiteY17" fmla="*/ 68239 h 2756879"/>
              <a:gd name="connsiteX18" fmla="*/ 2033516 w 4449385"/>
              <a:gd name="connsiteY18" fmla="*/ 54591 h 2756879"/>
              <a:gd name="connsiteX19" fmla="*/ 2374710 w 4449385"/>
              <a:gd name="connsiteY19" fmla="*/ 27295 h 2756879"/>
              <a:gd name="connsiteX20" fmla="*/ 2552131 w 4449385"/>
              <a:gd name="connsiteY20" fmla="*/ 0 h 2756879"/>
              <a:gd name="connsiteX21" fmla="*/ 2715904 w 4449385"/>
              <a:gd name="connsiteY21" fmla="*/ 13648 h 2756879"/>
              <a:gd name="connsiteX22" fmla="*/ 2811438 w 4449385"/>
              <a:gd name="connsiteY22" fmla="*/ 68239 h 2756879"/>
              <a:gd name="connsiteX23" fmla="*/ 2852382 w 4449385"/>
              <a:gd name="connsiteY23" fmla="*/ 109182 h 2756879"/>
              <a:gd name="connsiteX24" fmla="*/ 2893325 w 4449385"/>
              <a:gd name="connsiteY24" fmla="*/ 122830 h 2756879"/>
              <a:gd name="connsiteX25" fmla="*/ 2934268 w 4449385"/>
              <a:gd name="connsiteY25" fmla="*/ 163773 h 2756879"/>
              <a:gd name="connsiteX26" fmla="*/ 2988859 w 4449385"/>
              <a:gd name="connsiteY26" fmla="*/ 191069 h 2756879"/>
              <a:gd name="connsiteX27" fmla="*/ 3084394 w 4449385"/>
              <a:gd name="connsiteY27" fmla="*/ 218364 h 2756879"/>
              <a:gd name="connsiteX28" fmla="*/ 3193576 w 4449385"/>
              <a:gd name="connsiteY28" fmla="*/ 259307 h 2756879"/>
              <a:gd name="connsiteX29" fmla="*/ 3493826 w 4449385"/>
              <a:gd name="connsiteY29" fmla="*/ 245660 h 2756879"/>
              <a:gd name="connsiteX30" fmla="*/ 3589361 w 4449385"/>
              <a:gd name="connsiteY30" fmla="*/ 272955 h 2756879"/>
              <a:gd name="connsiteX31" fmla="*/ 3671247 w 4449385"/>
              <a:gd name="connsiteY31" fmla="*/ 354842 h 2756879"/>
              <a:gd name="connsiteX32" fmla="*/ 3698543 w 4449385"/>
              <a:gd name="connsiteY32" fmla="*/ 395785 h 2756879"/>
              <a:gd name="connsiteX33" fmla="*/ 3739486 w 4449385"/>
              <a:gd name="connsiteY33" fmla="*/ 423081 h 2756879"/>
              <a:gd name="connsiteX34" fmla="*/ 3835020 w 4449385"/>
              <a:gd name="connsiteY34" fmla="*/ 477672 h 2756879"/>
              <a:gd name="connsiteX35" fmla="*/ 3848668 w 4449385"/>
              <a:gd name="connsiteY35" fmla="*/ 518615 h 2756879"/>
              <a:gd name="connsiteX36" fmla="*/ 3930555 w 4449385"/>
              <a:gd name="connsiteY36" fmla="*/ 573206 h 2756879"/>
              <a:gd name="connsiteX37" fmla="*/ 3944202 w 4449385"/>
              <a:gd name="connsiteY37" fmla="*/ 641445 h 2756879"/>
              <a:gd name="connsiteX38" fmla="*/ 3944202 w 4449385"/>
              <a:gd name="connsiteY38" fmla="*/ 764275 h 2756879"/>
              <a:gd name="connsiteX39" fmla="*/ 3875964 w 4449385"/>
              <a:gd name="connsiteY39" fmla="*/ 777922 h 2756879"/>
              <a:gd name="connsiteX40" fmla="*/ 3766782 w 4449385"/>
              <a:gd name="connsiteY40" fmla="*/ 750627 h 2756879"/>
              <a:gd name="connsiteX41" fmla="*/ 3684895 w 4449385"/>
              <a:gd name="connsiteY41" fmla="*/ 723331 h 2756879"/>
              <a:gd name="connsiteX42" fmla="*/ 3616656 w 4449385"/>
              <a:gd name="connsiteY42" fmla="*/ 750627 h 2756879"/>
              <a:gd name="connsiteX43" fmla="*/ 3630304 w 4449385"/>
              <a:gd name="connsiteY43" fmla="*/ 818866 h 2756879"/>
              <a:gd name="connsiteX44" fmla="*/ 3643952 w 4449385"/>
              <a:gd name="connsiteY44" fmla="*/ 859809 h 2756879"/>
              <a:gd name="connsiteX45" fmla="*/ 3698543 w 4449385"/>
              <a:gd name="connsiteY45" fmla="*/ 873457 h 2756879"/>
              <a:gd name="connsiteX46" fmla="*/ 3753134 w 4449385"/>
              <a:gd name="connsiteY46" fmla="*/ 900752 h 2756879"/>
              <a:gd name="connsiteX47" fmla="*/ 3821373 w 4449385"/>
              <a:gd name="connsiteY47" fmla="*/ 1050878 h 2756879"/>
              <a:gd name="connsiteX48" fmla="*/ 3875964 w 4449385"/>
              <a:gd name="connsiteY48" fmla="*/ 1078173 h 2756879"/>
              <a:gd name="connsiteX49" fmla="*/ 3903259 w 4449385"/>
              <a:gd name="connsiteY49" fmla="*/ 1023582 h 2756879"/>
              <a:gd name="connsiteX50" fmla="*/ 3985146 w 4449385"/>
              <a:gd name="connsiteY50" fmla="*/ 941695 h 2756879"/>
              <a:gd name="connsiteX51" fmla="*/ 4148919 w 4449385"/>
              <a:gd name="connsiteY51" fmla="*/ 1009934 h 2756879"/>
              <a:gd name="connsiteX52" fmla="*/ 4162567 w 4449385"/>
              <a:gd name="connsiteY52" fmla="*/ 1050878 h 2756879"/>
              <a:gd name="connsiteX53" fmla="*/ 4380931 w 4449385"/>
              <a:gd name="connsiteY53" fmla="*/ 1091821 h 2756879"/>
              <a:gd name="connsiteX54" fmla="*/ 4421874 w 4449385"/>
              <a:gd name="connsiteY54" fmla="*/ 1105469 h 2756879"/>
              <a:gd name="connsiteX55" fmla="*/ 4421874 w 4449385"/>
              <a:gd name="connsiteY55" fmla="*/ 1201003 h 2756879"/>
              <a:gd name="connsiteX56" fmla="*/ 4367283 w 4449385"/>
              <a:gd name="connsiteY56" fmla="*/ 1228298 h 2756879"/>
              <a:gd name="connsiteX57" fmla="*/ 4353635 w 4449385"/>
              <a:gd name="connsiteY57" fmla="*/ 1910686 h 2756879"/>
              <a:gd name="connsiteX58" fmla="*/ 4339988 w 4449385"/>
              <a:gd name="connsiteY58" fmla="*/ 1951630 h 2756879"/>
              <a:gd name="connsiteX59" fmla="*/ 4299044 w 4449385"/>
              <a:gd name="connsiteY59" fmla="*/ 1978925 h 2756879"/>
              <a:gd name="connsiteX60" fmla="*/ 4217158 w 4449385"/>
              <a:gd name="connsiteY60" fmla="*/ 2033516 h 2756879"/>
              <a:gd name="connsiteX61" fmla="*/ 4176214 w 4449385"/>
              <a:gd name="connsiteY61" fmla="*/ 2060812 h 2756879"/>
              <a:gd name="connsiteX62" fmla="*/ 3985146 w 4449385"/>
              <a:gd name="connsiteY62" fmla="*/ 2060812 h 2756879"/>
              <a:gd name="connsiteX63" fmla="*/ 3930555 w 4449385"/>
              <a:gd name="connsiteY63" fmla="*/ 2047164 h 2756879"/>
              <a:gd name="connsiteX64" fmla="*/ 3889611 w 4449385"/>
              <a:gd name="connsiteY64" fmla="*/ 2019869 h 2756879"/>
              <a:gd name="connsiteX65" fmla="*/ 3807725 w 4449385"/>
              <a:gd name="connsiteY65" fmla="*/ 2047164 h 2756879"/>
              <a:gd name="connsiteX66" fmla="*/ 3725838 w 4449385"/>
              <a:gd name="connsiteY66" fmla="*/ 2074460 h 2756879"/>
              <a:gd name="connsiteX67" fmla="*/ 3630304 w 4449385"/>
              <a:gd name="connsiteY67" fmla="*/ 2101755 h 2756879"/>
              <a:gd name="connsiteX68" fmla="*/ 3616656 w 4449385"/>
              <a:gd name="connsiteY68" fmla="*/ 2197289 h 2756879"/>
              <a:gd name="connsiteX69" fmla="*/ 3575713 w 4449385"/>
              <a:gd name="connsiteY69" fmla="*/ 2210937 h 2756879"/>
              <a:gd name="connsiteX70" fmla="*/ 3534770 w 4449385"/>
              <a:gd name="connsiteY70" fmla="*/ 2238233 h 2756879"/>
              <a:gd name="connsiteX71" fmla="*/ 3466531 w 4449385"/>
              <a:gd name="connsiteY71" fmla="*/ 2251881 h 2756879"/>
              <a:gd name="connsiteX72" fmla="*/ 3425588 w 4449385"/>
              <a:gd name="connsiteY72" fmla="*/ 2265528 h 2756879"/>
              <a:gd name="connsiteX73" fmla="*/ 3357349 w 4449385"/>
              <a:gd name="connsiteY73" fmla="*/ 2333767 h 2756879"/>
              <a:gd name="connsiteX74" fmla="*/ 3302758 w 4449385"/>
              <a:gd name="connsiteY74" fmla="*/ 2429301 h 2756879"/>
              <a:gd name="connsiteX75" fmla="*/ 3261814 w 4449385"/>
              <a:gd name="connsiteY75" fmla="*/ 2483892 h 2756879"/>
              <a:gd name="connsiteX76" fmla="*/ 3234519 w 4449385"/>
              <a:gd name="connsiteY76" fmla="*/ 2524836 h 2756879"/>
              <a:gd name="connsiteX77" fmla="*/ 3152632 w 4449385"/>
              <a:gd name="connsiteY77" fmla="*/ 2552131 h 2756879"/>
              <a:gd name="connsiteX78" fmla="*/ 2988859 w 4449385"/>
              <a:gd name="connsiteY78" fmla="*/ 2538484 h 2756879"/>
              <a:gd name="connsiteX79" fmla="*/ 2838734 w 4449385"/>
              <a:gd name="connsiteY79" fmla="*/ 2565779 h 2756879"/>
              <a:gd name="connsiteX80" fmla="*/ 2797791 w 4449385"/>
              <a:gd name="connsiteY80" fmla="*/ 2593075 h 2756879"/>
              <a:gd name="connsiteX81" fmla="*/ 2702256 w 4449385"/>
              <a:gd name="connsiteY81" fmla="*/ 2647666 h 2756879"/>
              <a:gd name="connsiteX82" fmla="*/ 2674961 w 4449385"/>
              <a:gd name="connsiteY82" fmla="*/ 2688609 h 2756879"/>
              <a:gd name="connsiteX83" fmla="*/ 2524835 w 4449385"/>
              <a:gd name="connsiteY83" fmla="*/ 2702257 h 2756879"/>
              <a:gd name="connsiteX84" fmla="*/ 2538483 w 4449385"/>
              <a:gd name="connsiteY84" fmla="*/ 2743200 h 2756879"/>
              <a:gd name="connsiteX85" fmla="*/ 2483892 w 4449385"/>
              <a:gd name="connsiteY85" fmla="*/ 2756848 h 2756879"/>
              <a:gd name="connsiteX86" fmla="*/ 2292823 w 4449385"/>
              <a:gd name="connsiteY86" fmla="*/ 2743200 h 2756879"/>
              <a:gd name="connsiteX87" fmla="*/ 2251880 w 4449385"/>
              <a:gd name="connsiteY87" fmla="*/ 2702257 h 2756879"/>
              <a:gd name="connsiteX88" fmla="*/ 2197289 w 4449385"/>
              <a:gd name="connsiteY88" fmla="*/ 2620370 h 2756879"/>
              <a:gd name="connsiteX89" fmla="*/ 2156346 w 4449385"/>
              <a:gd name="connsiteY89" fmla="*/ 2606722 h 2756879"/>
              <a:gd name="connsiteX90" fmla="*/ 2006220 w 4449385"/>
              <a:gd name="connsiteY90" fmla="*/ 2579427 h 2756879"/>
              <a:gd name="connsiteX91" fmla="*/ 1951629 w 4449385"/>
              <a:gd name="connsiteY91" fmla="*/ 2565779 h 2756879"/>
              <a:gd name="connsiteX92" fmla="*/ 1828800 w 4449385"/>
              <a:gd name="connsiteY92" fmla="*/ 2497540 h 2756879"/>
              <a:gd name="connsiteX93" fmla="*/ 1569492 w 4449385"/>
              <a:gd name="connsiteY93" fmla="*/ 2483892 h 2756879"/>
              <a:gd name="connsiteX94" fmla="*/ 1501253 w 4449385"/>
              <a:gd name="connsiteY94" fmla="*/ 2402006 h 2756879"/>
              <a:gd name="connsiteX95" fmla="*/ 1446662 w 4449385"/>
              <a:gd name="connsiteY95" fmla="*/ 2374710 h 2756879"/>
              <a:gd name="connsiteX96" fmla="*/ 1405719 w 4449385"/>
              <a:gd name="connsiteY96" fmla="*/ 2333767 h 2756879"/>
              <a:gd name="connsiteX97" fmla="*/ 1323832 w 4449385"/>
              <a:gd name="connsiteY97" fmla="*/ 2306472 h 2756879"/>
              <a:gd name="connsiteX98" fmla="*/ 1269241 w 4449385"/>
              <a:gd name="connsiteY98" fmla="*/ 2279176 h 2756879"/>
              <a:gd name="connsiteX99" fmla="*/ 1160059 w 4449385"/>
              <a:gd name="connsiteY99" fmla="*/ 2251881 h 2756879"/>
              <a:gd name="connsiteX100" fmla="*/ 1132764 w 4449385"/>
              <a:gd name="connsiteY100" fmla="*/ 2169994 h 2756879"/>
              <a:gd name="connsiteX101" fmla="*/ 1119116 w 4449385"/>
              <a:gd name="connsiteY101" fmla="*/ 2129051 h 2756879"/>
              <a:gd name="connsiteX102" fmla="*/ 1091820 w 4449385"/>
              <a:gd name="connsiteY102" fmla="*/ 2088107 h 2756879"/>
              <a:gd name="connsiteX103" fmla="*/ 914400 w 4449385"/>
              <a:gd name="connsiteY103" fmla="*/ 2074460 h 2756879"/>
              <a:gd name="connsiteX104" fmla="*/ 818865 w 4449385"/>
              <a:gd name="connsiteY104" fmla="*/ 2019869 h 2756879"/>
              <a:gd name="connsiteX105" fmla="*/ 655092 w 4449385"/>
              <a:gd name="connsiteY105" fmla="*/ 1992573 h 2756879"/>
              <a:gd name="connsiteX106" fmla="*/ 614149 w 4449385"/>
              <a:gd name="connsiteY106" fmla="*/ 1965278 h 2756879"/>
              <a:gd name="connsiteX107" fmla="*/ 600501 w 4449385"/>
              <a:gd name="connsiteY107" fmla="*/ 1760561 h 2756879"/>
              <a:gd name="connsiteX108" fmla="*/ 586853 w 4449385"/>
              <a:gd name="connsiteY108" fmla="*/ 1719618 h 2756879"/>
              <a:gd name="connsiteX109" fmla="*/ 545910 w 4449385"/>
              <a:gd name="connsiteY109" fmla="*/ 1692322 h 2756879"/>
              <a:gd name="connsiteX110" fmla="*/ 518614 w 4449385"/>
              <a:gd name="connsiteY110" fmla="*/ 1651379 h 2756879"/>
              <a:gd name="connsiteX111" fmla="*/ 477671 w 4449385"/>
              <a:gd name="connsiteY111" fmla="*/ 1624084 h 2756879"/>
              <a:gd name="connsiteX112" fmla="*/ 464023 w 4449385"/>
              <a:gd name="connsiteY112" fmla="*/ 1583140 h 2756879"/>
              <a:gd name="connsiteX113" fmla="*/ 423080 w 4449385"/>
              <a:gd name="connsiteY113" fmla="*/ 1542197 h 2756879"/>
              <a:gd name="connsiteX114" fmla="*/ 341194 w 4449385"/>
              <a:gd name="connsiteY114" fmla="*/ 1460310 h 2756879"/>
              <a:gd name="connsiteX115" fmla="*/ 327546 w 4449385"/>
              <a:gd name="connsiteY115" fmla="*/ 1419367 h 2756879"/>
              <a:gd name="connsiteX116" fmla="*/ 272955 w 4449385"/>
              <a:gd name="connsiteY116" fmla="*/ 1405719 h 2756879"/>
              <a:gd name="connsiteX117" fmla="*/ 232011 w 4449385"/>
              <a:gd name="connsiteY117" fmla="*/ 1392072 h 2756879"/>
              <a:gd name="connsiteX118" fmla="*/ 150125 w 4449385"/>
              <a:gd name="connsiteY118" fmla="*/ 1323833 h 2756879"/>
              <a:gd name="connsiteX119" fmla="*/ 136477 w 4449385"/>
              <a:gd name="connsiteY119" fmla="*/ 1269242 h 2756879"/>
              <a:gd name="connsiteX120" fmla="*/ 95534 w 4449385"/>
              <a:gd name="connsiteY120" fmla="*/ 1214651 h 2756879"/>
              <a:gd name="connsiteX121" fmla="*/ 68238 w 4449385"/>
              <a:gd name="connsiteY121" fmla="*/ 1173707 h 2756879"/>
              <a:gd name="connsiteX122" fmla="*/ 27295 w 4449385"/>
              <a:gd name="connsiteY122" fmla="*/ 764275 h 2756879"/>
              <a:gd name="connsiteX123" fmla="*/ 0 w 4449385"/>
              <a:gd name="connsiteY123" fmla="*/ 655092 h 2756879"/>
              <a:gd name="connsiteX124" fmla="*/ 13647 w 4449385"/>
              <a:gd name="connsiteY124" fmla="*/ 477672 h 2756879"/>
              <a:gd name="connsiteX125" fmla="*/ 27295 w 4449385"/>
              <a:gd name="connsiteY125" fmla="*/ 436728 h 2756879"/>
              <a:gd name="connsiteX126" fmla="*/ 68238 w 4449385"/>
              <a:gd name="connsiteY126" fmla="*/ 395785 h 2756879"/>
              <a:gd name="connsiteX127" fmla="*/ 136477 w 4449385"/>
              <a:gd name="connsiteY127" fmla="*/ 341194 h 2756879"/>
              <a:gd name="connsiteX128" fmla="*/ 204716 w 4449385"/>
              <a:gd name="connsiteY128" fmla="*/ 286603 h 2756879"/>
              <a:gd name="connsiteX129" fmla="*/ 245659 w 4449385"/>
              <a:gd name="connsiteY129" fmla="*/ 245660 h 2756879"/>
              <a:gd name="connsiteX130" fmla="*/ 327546 w 4449385"/>
              <a:gd name="connsiteY130" fmla="*/ 204716 h 2756879"/>
              <a:gd name="connsiteX131" fmla="*/ 409432 w 4449385"/>
              <a:gd name="connsiteY131" fmla="*/ 150125 h 2756879"/>
              <a:gd name="connsiteX132" fmla="*/ 491319 w 4449385"/>
              <a:gd name="connsiteY132" fmla="*/ 163773 h 2756879"/>
              <a:gd name="connsiteX133" fmla="*/ 504967 w 4449385"/>
              <a:gd name="connsiteY133" fmla="*/ 259307 h 2756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449385" h="2756879">
                <a:moveTo>
                  <a:pt x="354841" y="109182"/>
                </a:moveTo>
                <a:cubicBezTo>
                  <a:pt x="386686" y="113731"/>
                  <a:pt x="421604" y="108444"/>
                  <a:pt x="450376" y="122830"/>
                </a:cubicBezTo>
                <a:cubicBezTo>
                  <a:pt x="463243" y="129264"/>
                  <a:pt x="460071" y="149941"/>
                  <a:pt x="464023" y="163773"/>
                </a:cubicBezTo>
                <a:cubicBezTo>
                  <a:pt x="483214" y="230943"/>
                  <a:pt x="468622" y="209352"/>
                  <a:pt x="504967" y="272955"/>
                </a:cubicBezTo>
                <a:cubicBezTo>
                  <a:pt x="513105" y="287196"/>
                  <a:pt x="518353" y="305205"/>
                  <a:pt x="532262" y="313898"/>
                </a:cubicBezTo>
                <a:cubicBezTo>
                  <a:pt x="556661" y="329147"/>
                  <a:pt x="586236" y="334216"/>
                  <a:pt x="614149" y="341194"/>
                </a:cubicBezTo>
                <a:lnTo>
                  <a:pt x="723331" y="368489"/>
                </a:lnTo>
                <a:cubicBezTo>
                  <a:pt x="736979" y="363940"/>
                  <a:pt x="754102" y="365014"/>
                  <a:pt x="764274" y="354842"/>
                </a:cubicBezTo>
                <a:cubicBezTo>
                  <a:pt x="878931" y="240187"/>
                  <a:pt x="713827" y="359898"/>
                  <a:pt x="805217" y="245660"/>
                </a:cubicBezTo>
                <a:cubicBezTo>
                  <a:pt x="814204" y="234426"/>
                  <a:pt x="832007" y="234586"/>
                  <a:pt x="846161" y="232012"/>
                </a:cubicBezTo>
                <a:cubicBezTo>
                  <a:pt x="882247" y="225451"/>
                  <a:pt x="918949" y="222913"/>
                  <a:pt x="955343" y="218364"/>
                </a:cubicBezTo>
                <a:cubicBezTo>
                  <a:pt x="959892" y="204716"/>
                  <a:pt x="961011" y="189391"/>
                  <a:pt x="968991" y="177421"/>
                </a:cubicBezTo>
                <a:cubicBezTo>
                  <a:pt x="990007" y="145897"/>
                  <a:pt x="1020666" y="129323"/>
                  <a:pt x="1050877" y="109182"/>
                </a:cubicBezTo>
                <a:cubicBezTo>
                  <a:pt x="1105468" y="113731"/>
                  <a:pt x="1160350" y="115590"/>
                  <a:pt x="1214650" y="122830"/>
                </a:cubicBezTo>
                <a:cubicBezTo>
                  <a:pt x="1228910" y="124731"/>
                  <a:pt x="1241208" y="136478"/>
                  <a:pt x="1255594" y="136478"/>
                </a:cubicBezTo>
                <a:cubicBezTo>
                  <a:pt x="1310374" y="136478"/>
                  <a:pt x="1364687" y="126144"/>
                  <a:pt x="1419367" y="122830"/>
                </a:cubicBezTo>
                <a:cubicBezTo>
                  <a:pt x="1514834" y="117044"/>
                  <a:pt x="1610436" y="113731"/>
                  <a:pt x="1705970" y="109182"/>
                </a:cubicBezTo>
                <a:cubicBezTo>
                  <a:pt x="1735766" y="101733"/>
                  <a:pt x="1841370" y="73492"/>
                  <a:pt x="1883391" y="68239"/>
                </a:cubicBezTo>
                <a:cubicBezTo>
                  <a:pt x="1933251" y="62007"/>
                  <a:pt x="1983517" y="59591"/>
                  <a:pt x="2033516" y="54591"/>
                </a:cubicBezTo>
                <a:cubicBezTo>
                  <a:pt x="2286700" y="29272"/>
                  <a:pt x="2012782" y="49916"/>
                  <a:pt x="2374710" y="27295"/>
                </a:cubicBezTo>
                <a:cubicBezTo>
                  <a:pt x="2426654" y="16907"/>
                  <a:pt x="2502563" y="0"/>
                  <a:pt x="2552131" y="0"/>
                </a:cubicBezTo>
                <a:cubicBezTo>
                  <a:pt x="2606911" y="0"/>
                  <a:pt x="2661313" y="9099"/>
                  <a:pt x="2715904" y="13648"/>
                </a:cubicBezTo>
                <a:cubicBezTo>
                  <a:pt x="2769877" y="31638"/>
                  <a:pt x="2758856" y="23169"/>
                  <a:pt x="2811438" y="68239"/>
                </a:cubicBezTo>
                <a:cubicBezTo>
                  <a:pt x="2826092" y="80800"/>
                  <a:pt x="2836323" y="98476"/>
                  <a:pt x="2852382" y="109182"/>
                </a:cubicBezTo>
                <a:cubicBezTo>
                  <a:pt x="2864352" y="117162"/>
                  <a:pt x="2879677" y="118281"/>
                  <a:pt x="2893325" y="122830"/>
                </a:cubicBezTo>
                <a:cubicBezTo>
                  <a:pt x="2906973" y="136478"/>
                  <a:pt x="2918562" y="152555"/>
                  <a:pt x="2934268" y="163773"/>
                </a:cubicBezTo>
                <a:cubicBezTo>
                  <a:pt x="2950823" y="175598"/>
                  <a:pt x="2969809" y="183925"/>
                  <a:pt x="2988859" y="191069"/>
                </a:cubicBezTo>
                <a:cubicBezTo>
                  <a:pt x="3081208" y="225700"/>
                  <a:pt x="3007401" y="185367"/>
                  <a:pt x="3084394" y="218364"/>
                </a:cubicBezTo>
                <a:cubicBezTo>
                  <a:pt x="3184308" y="261185"/>
                  <a:pt x="3092929" y="234147"/>
                  <a:pt x="3193576" y="259307"/>
                </a:cubicBezTo>
                <a:cubicBezTo>
                  <a:pt x="3364703" y="216526"/>
                  <a:pt x="3265339" y="229339"/>
                  <a:pt x="3493826" y="245660"/>
                </a:cubicBezTo>
                <a:cubicBezTo>
                  <a:pt x="3497884" y="246674"/>
                  <a:pt x="3580085" y="265741"/>
                  <a:pt x="3589361" y="272955"/>
                </a:cubicBezTo>
                <a:cubicBezTo>
                  <a:pt x="3619831" y="296654"/>
                  <a:pt x="3649834" y="322724"/>
                  <a:pt x="3671247" y="354842"/>
                </a:cubicBezTo>
                <a:cubicBezTo>
                  <a:pt x="3680346" y="368490"/>
                  <a:pt x="3686945" y="384187"/>
                  <a:pt x="3698543" y="395785"/>
                </a:cubicBezTo>
                <a:cubicBezTo>
                  <a:pt x="3710141" y="407383"/>
                  <a:pt x="3726139" y="413547"/>
                  <a:pt x="3739486" y="423081"/>
                </a:cubicBezTo>
                <a:cubicBezTo>
                  <a:pt x="3811781" y="474721"/>
                  <a:pt x="3768580" y="455525"/>
                  <a:pt x="3835020" y="477672"/>
                </a:cubicBezTo>
                <a:cubicBezTo>
                  <a:pt x="3839569" y="491320"/>
                  <a:pt x="3838496" y="508443"/>
                  <a:pt x="3848668" y="518615"/>
                </a:cubicBezTo>
                <a:cubicBezTo>
                  <a:pt x="3871865" y="541812"/>
                  <a:pt x="3930555" y="573206"/>
                  <a:pt x="3930555" y="573206"/>
                </a:cubicBezTo>
                <a:cubicBezTo>
                  <a:pt x="3935104" y="595952"/>
                  <a:pt x="3938576" y="618941"/>
                  <a:pt x="3944202" y="641445"/>
                </a:cubicBezTo>
                <a:cubicBezTo>
                  <a:pt x="3954478" y="682548"/>
                  <a:pt x="3983535" y="718387"/>
                  <a:pt x="3944202" y="764275"/>
                </a:cubicBezTo>
                <a:cubicBezTo>
                  <a:pt x="3929106" y="781887"/>
                  <a:pt x="3898710" y="773373"/>
                  <a:pt x="3875964" y="777922"/>
                </a:cubicBezTo>
                <a:cubicBezTo>
                  <a:pt x="3839570" y="768824"/>
                  <a:pt x="3802853" y="760933"/>
                  <a:pt x="3766782" y="750627"/>
                </a:cubicBezTo>
                <a:cubicBezTo>
                  <a:pt x="3739117" y="742723"/>
                  <a:pt x="3684895" y="723331"/>
                  <a:pt x="3684895" y="723331"/>
                </a:cubicBezTo>
                <a:cubicBezTo>
                  <a:pt x="3662149" y="732430"/>
                  <a:pt x="3628811" y="729356"/>
                  <a:pt x="3616656" y="750627"/>
                </a:cubicBezTo>
                <a:cubicBezTo>
                  <a:pt x="3605147" y="770768"/>
                  <a:pt x="3624678" y="796362"/>
                  <a:pt x="3630304" y="818866"/>
                </a:cubicBezTo>
                <a:cubicBezTo>
                  <a:pt x="3633793" y="832822"/>
                  <a:pt x="3632718" y="850822"/>
                  <a:pt x="3643952" y="859809"/>
                </a:cubicBezTo>
                <a:cubicBezTo>
                  <a:pt x="3658599" y="871526"/>
                  <a:pt x="3680980" y="866871"/>
                  <a:pt x="3698543" y="873457"/>
                </a:cubicBezTo>
                <a:cubicBezTo>
                  <a:pt x="3717592" y="880600"/>
                  <a:pt x="3734937" y="891654"/>
                  <a:pt x="3753134" y="900752"/>
                </a:cubicBezTo>
                <a:cubicBezTo>
                  <a:pt x="3766704" y="941461"/>
                  <a:pt x="3796965" y="1038674"/>
                  <a:pt x="3821373" y="1050878"/>
                </a:cubicBezTo>
                <a:lnTo>
                  <a:pt x="3875964" y="1078173"/>
                </a:lnTo>
                <a:cubicBezTo>
                  <a:pt x="3885062" y="1059976"/>
                  <a:pt x="3890550" y="1039469"/>
                  <a:pt x="3903259" y="1023582"/>
                </a:cubicBezTo>
                <a:cubicBezTo>
                  <a:pt x="3927373" y="993439"/>
                  <a:pt x="3985146" y="941695"/>
                  <a:pt x="3985146" y="941695"/>
                </a:cubicBezTo>
                <a:cubicBezTo>
                  <a:pt x="4050301" y="957984"/>
                  <a:pt x="4104392" y="956502"/>
                  <a:pt x="4148919" y="1009934"/>
                </a:cubicBezTo>
                <a:cubicBezTo>
                  <a:pt x="4158129" y="1020986"/>
                  <a:pt x="4150860" y="1042516"/>
                  <a:pt x="4162567" y="1050878"/>
                </a:cubicBezTo>
                <a:cubicBezTo>
                  <a:pt x="4210145" y="1084862"/>
                  <a:pt x="4339263" y="1087654"/>
                  <a:pt x="4380931" y="1091821"/>
                </a:cubicBezTo>
                <a:cubicBezTo>
                  <a:pt x="4394579" y="1096370"/>
                  <a:pt x="4410640" y="1096482"/>
                  <a:pt x="4421874" y="1105469"/>
                </a:cubicBezTo>
                <a:cubicBezTo>
                  <a:pt x="4459948" y="1135928"/>
                  <a:pt x="4457136" y="1165742"/>
                  <a:pt x="4421874" y="1201003"/>
                </a:cubicBezTo>
                <a:cubicBezTo>
                  <a:pt x="4407488" y="1215389"/>
                  <a:pt x="4385480" y="1219200"/>
                  <a:pt x="4367283" y="1228298"/>
                </a:cubicBezTo>
                <a:cubicBezTo>
                  <a:pt x="4362734" y="1455761"/>
                  <a:pt x="4362214" y="1683340"/>
                  <a:pt x="4353635" y="1910686"/>
                </a:cubicBezTo>
                <a:cubicBezTo>
                  <a:pt x="4353093" y="1925062"/>
                  <a:pt x="4348975" y="1940396"/>
                  <a:pt x="4339988" y="1951630"/>
                </a:cubicBezTo>
                <a:cubicBezTo>
                  <a:pt x="4329741" y="1964438"/>
                  <a:pt x="4311645" y="1968424"/>
                  <a:pt x="4299044" y="1978925"/>
                </a:cubicBezTo>
                <a:cubicBezTo>
                  <a:pt x="4230888" y="2035721"/>
                  <a:pt x="4289113" y="2009532"/>
                  <a:pt x="4217158" y="2033516"/>
                </a:cubicBezTo>
                <a:cubicBezTo>
                  <a:pt x="4203510" y="2042615"/>
                  <a:pt x="4190885" y="2053476"/>
                  <a:pt x="4176214" y="2060812"/>
                </a:cubicBezTo>
                <a:cubicBezTo>
                  <a:pt x="4112594" y="2092622"/>
                  <a:pt x="4062302" y="2067826"/>
                  <a:pt x="3985146" y="2060812"/>
                </a:cubicBezTo>
                <a:cubicBezTo>
                  <a:pt x="3966949" y="2056263"/>
                  <a:pt x="3947795" y="2054553"/>
                  <a:pt x="3930555" y="2047164"/>
                </a:cubicBezTo>
                <a:cubicBezTo>
                  <a:pt x="3915479" y="2040703"/>
                  <a:pt x="3906014" y="2019869"/>
                  <a:pt x="3889611" y="2019869"/>
                </a:cubicBezTo>
                <a:cubicBezTo>
                  <a:pt x="3860839" y="2019869"/>
                  <a:pt x="3835020" y="2038066"/>
                  <a:pt x="3807725" y="2047164"/>
                </a:cubicBezTo>
                <a:lnTo>
                  <a:pt x="3725838" y="2074460"/>
                </a:lnTo>
                <a:cubicBezTo>
                  <a:pt x="3657291" y="2091596"/>
                  <a:pt x="3689041" y="2082175"/>
                  <a:pt x="3630304" y="2101755"/>
                </a:cubicBezTo>
                <a:cubicBezTo>
                  <a:pt x="3625755" y="2133600"/>
                  <a:pt x="3631042" y="2168517"/>
                  <a:pt x="3616656" y="2197289"/>
                </a:cubicBezTo>
                <a:cubicBezTo>
                  <a:pt x="3610222" y="2210156"/>
                  <a:pt x="3588580" y="2204503"/>
                  <a:pt x="3575713" y="2210937"/>
                </a:cubicBezTo>
                <a:cubicBezTo>
                  <a:pt x="3561042" y="2218273"/>
                  <a:pt x="3550128" y="2232474"/>
                  <a:pt x="3534770" y="2238233"/>
                </a:cubicBezTo>
                <a:cubicBezTo>
                  <a:pt x="3513050" y="2246378"/>
                  <a:pt x="3489035" y="2246255"/>
                  <a:pt x="3466531" y="2251881"/>
                </a:cubicBezTo>
                <a:cubicBezTo>
                  <a:pt x="3452575" y="2255370"/>
                  <a:pt x="3439236" y="2260979"/>
                  <a:pt x="3425588" y="2265528"/>
                </a:cubicBezTo>
                <a:cubicBezTo>
                  <a:pt x="3352800" y="2374710"/>
                  <a:pt x="3448332" y="2242785"/>
                  <a:pt x="3357349" y="2333767"/>
                </a:cubicBezTo>
                <a:cubicBezTo>
                  <a:pt x="3332302" y="2358814"/>
                  <a:pt x="3320601" y="2400752"/>
                  <a:pt x="3302758" y="2429301"/>
                </a:cubicBezTo>
                <a:cubicBezTo>
                  <a:pt x="3290702" y="2448590"/>
                  <a:pt x="3275035" y="2465382"/>
                  <a:pt x="3261814" y="2483892"/>
                </a:cubicBezTo>
                <a:cubicBezTo>
                  <a:pt x="3252280" y="2497239"/>
                  <a:pt x="3248428" y="2516143"/>
                  <a:pt x="3234519" y="2524836"/>
                </a:cubicBezTo>
                <a:cubicBezTo>
                  <a:pt x="3210120" y="2540085"/>
                  <a:pt x="3152632" y="2552131"/>
                  <a:pt x="3152632" y="2552131"/>
                </a:cubicBezTo>
                <a:cubicBezTo>
                  <a:pt x="3098041" y="2547582"/>
                  <a:pt x="3043639" y="2538484"/>
                  <a:pt x="2988859" y="2538484"/>
                </a:cubicBezTo>
                <a:cubicBezTo>
                  <a:pt x="2960629" y="2538484"/>
                  <a:pt x="2877121" y="2546585"/>
                  <a:pt x="2838734" y="2565779"/>
                </a:cubicBezTo>
                <a:cubicBezTo>
                  <a:pt x="2824063" y="2573115"/>
                  <a:pt x="2812032" y="2584937"/>
                  <a:pt x="2797791" y="2593075"/>
                </a:cubicBezTo>
                <a:cubicBezTo>
                  <a:pt x="2676574" y="2662342"/>
                  <a:pt x="2802016" y="2581159"/>
                  <a:pt x="2702256" y="2647666"/>
                </a:cubicBezTo>
                <a:cubicBezTo>
                  <a:pt x="2693158" y="2661314"/>
                  <a:pt x="2687562" y="2678108"/>
                  <a:pt x="2674961" y="2688609"/>
                </a:cubicBezTo>
                <a:cubicBezTo>
                  <a:pt x="2620064" y="2734356"/>
                  <a:pt x="2595501" y="2712351"/>
                  <a:pt x="2524835" y="2702257"/>
                </a:cubicBezTo>
                <a:cubicBezTo>
                  <a:pt x="2529384" y="2715905"/>
                  <a:pt x="2547115" y="2731691"/>
                  <a:pt x="2538483" y="2743200"/>
                </a:cubicBezTo>
                <a:cubicBezTo>
                  <a:pt x="2527229" y="2758206"/>
                  <a:pt x="2502649" y="2756848"/>
                  <a:pt x="2483892" y="2756848"/>
                </a:cubicBezTo>
                <a:cubicBezTo>
                  <a:pt x="2420040" y="2756848"/>
                  <a:pt x="2356513" y="2747749"/>
                  <a:pt x="2292823" y="2743200"/>
                </a:cubicBezTo>
                <a:cubicBezTo>
                  <a:pt x="2279175" y="2729552"/>
                  <a:pt x="2263729" y="2717492"/>
                  <a:pt x="2251880" y="2702257"/>
                </a:cubicBezTo>
                <a:cubicBezTo>
                  <a:pt x="2231740" y="2676362"/>
                  <a:pt x="2228411" y="2630744"/>
                  <a:pt x="2197289" y="2620370"/>
                </a:cubicBezTo>
                <a:cubicBezTo>
                  <a:pt x="2183641" y="2615821"/>
                  <a:pt x="2170302" y="2610211"/>
                  <a:pt x="2156346" y="2606722"/>
                </a:cubicBezTo>
                <a:cubicBezTo>
                  <a:pt x="2097814" y="2592089"/>
                  <a:pt x="2067038" y="2591591"/>
                  <a:pt x="2006220" y="2579427"/>
                </a:cubicBezTo>
                <a:cubicBezTo>
                  <a:pt x="1987827" y="2575748"/>
                  <a:pt x="1969826" y="2570328"/>
                  <a:pt x="1951629" y="2565779"/>
                </a:cubicBezTo>
                <a:cubicBezTo>
                  <a:pt x="1926967" y="2549338"/>
                  <a:pt x="1870521" y="2501333"/>
                  <a:pt x="1828800" y="2497540"/>
                </a:cubicBezTo>
                <a:cubicBezTo>
                  <a:pt x="1742600" y="2489703"/>
                  <a:pt x="1655928" y="2488441"/>
                  <a:pt x="1569492" y="2483892"/>
                </a:cubicBezTo>
                <a:cubicBezTo>
                  <a:pt x="1547726" y="2451243"/>
                  <a:pt x="1534691" y="2425890"/>
                  <a:pt x="1501253" y="2402006"/>
                </a:cubicBezTo>
                <a:cubicBezTo>
                  <a:pt x="1484698" y="2390181"/>
                  <a:pt x="1463217" y="2386535"/>
                  <a:pt x="1446662" y="2374710"/>
                </a:cubicBezTo>
                <a:cubicBezTo>
                  <a:pt x="1430956" y="2363492"/>
                  <a:pt x="1422591" y="2343140"/>
                  <a:pt x="1405719" y="2333767"/>
                </a:cubicBezTo>
                <a:cubicBezTo>
                  <a:pt x="1380568" y="2319794"/>
                  <a:pt x="1349566" y="2319339"/>
                  <a:pt x="1323832" y="2306472"/>
                </a:cubicBezTo>
                <a:cubicBezTo>
                  <a:pt x="1305635" y="2297373"/>
                  <a:pt x="1288542" y="2285610"/>
                  <a:pt x="1269241" y="2279176"/>
                </a:cubicBezTo>
                <a:cubicBezTo>
                  <a:pt x="1233652" y="2267313"/>
                  <a:pt x="1160059" y="2251881"/>
                  <a:pt x="1160059" y="2251881"/>
                </a:cubicBezTo>
                <a:lnTo>
                  <a:pt x="1132764" y="2169994"/>
                </a:lnTo>
                <a:cubicBezTo>
                  <a:pt x="1128215" y="2156346"/>
                  <a:pt x="1127096" y="2141021"/>
                  <a:pt x="1119116" y="2129051"/>
                </a:cubicBezTo>
                <a:cubicBezTo>
                  <a:pt x="1110017" y="2115403"/>
                  <a:pt x="1107669" y="2092333"/>
                  <a:pt x="1091820" y="2088107"/>
                </a:cubicBezTo>
                <a:cubicBezTo>
                  <a:pt x="1034508" y="2072824"/>
                  <a:pt x="973540" y="2079009"/>
                  <a:pt x="914400" y="2074460"/>
                </a:cubicBezTo>
                <a:cubicBezTo>
                  <a:pt x="880459" y="2051833"/>
                  <a:pt x="858445" y="2034712"/>
                  <a:pt x="818865" y="2019869"/>
                </a:cubicBezTo>
                <a:cubicBezTo>
                  <a:pt x="773777" y="2002961"/>
                  <a:pt x="694728" y="1997528"/>
                  <a:pt x="655092" y="1992573"/>
                </a:cubicBezTo>
                <a:cubicBezTo>
                  <a:pt x="641444" y="1983475"/>
                  <a:pt x="617906" y="1981244"/>
                  <a:pt x="614149" y="1965278"/>
                </a:cubicBezTo>
                <a:cubicBezTo>
                  <a:pt x="598485" y="1898706"/>
                  <a:pt x="608054" y="1828533"/>
                  <a:pt x="600501" y="1760561"/>
                </a:cubicBezTo>
                <a:cubicBezTo>
                  <a:pt x="598912" y="1746263"/>
                  <a:pt x="595840" y="1730852"/>
                  <a:pt x="586853" y="1719618"/>
                </a:cubicBezTo>
                <a:cubicBezTo>
                  <a:pt x="576606" y="1706810"/>
                  <a:pt x="559558" y="1701421"/>
                  <a:pt x="545910" y="1692322"/>
                </a:cubicBezTo>
                <a:cubicBezTo>
                  <a:pt x="536811" y="1678674"/>
                  <a:pt x="530212" y="1662977"/>
                  <a:pt x="518614" y="1651379"/>
                </a:cubicBezTo>
                <a:cubicBezTo>
                  <a:pt x="507016" y="1639781"/>
                  <a:pt x="487917" y="1636892"/>
                  <a:pt x="477671" y="1624084"/>
                </a:cubicBezTo>
                <a:cubicBezTo>
                  <a:pt x="468684" y="1612850"/>
                  <a:pt x="472003" y="1595110"/>
                  <a:pt x="464023" y="1583140"/>
                </a:cubicBezTo>
                <a:cubicBezTo>
                  <a:pt x="453317" y="1567081"/>
                  <a:pt x="435641" y="1556851"/>
                  <a:pt x="423080" y="1542197"/>
                </a:cubicBezTo>
                <a:cubicBezTo>
                  <a:pt x="355366" y="1463198"/>
                  <a:pt x="413271" y="1508362"/>
                  <a:pt x="341194" y="1460310"/>
                </a:cubicBezTo>
                <a:cubicBezTo>
                  <a:pt x="336645" y="1446662"/>
                  <a:pt x="338780" y="1428354"/>
                  <a:pt x="327546" y="1419367"/>
                </a:cubicBezTo>
                <a:cubicBezTo>
                  <a:pt x="312899" y="1407650"/>
                  <a:pt x="290990" y="1410872"/>
                  <a:pt x="272955" y="1405719"/>
                </a:cubicBezTo>
                <a:cubicBezTo>
                  <a:pt x="259122" y="1401767"/>
                  <a:pt x="245659" y="1396621"/>
                  <a:pt x="232011" y="1392072"/>
                </a:cubicBezTo>
                <a:cubicBezTo>
                  <a:pt x="205922" y="1374679"/>
                  <a:pt x="166291" y="1352124"/>
                  <a:pt x="150125" y="1323833"/>
                </a:cubicBezTo>
                <a:cubicBezTo>
                  <a:pt x="140819" y="1307547"/>
                  <a:pt x="144865" y="1286019"/>
                  <a:pt x="136477" y="1269242"/>
                </a:cubicBezTo>
                <a:cubicBezTo>
                  <a:pt x="126305" y="1248897"/>
                  <a:pt x="108755" y="1233160"/>
                  <a:pt x="95534" y="1214651"/>
                </a:cubicBezTo>
                <a:cubicBezTo>
                  <a:pt x="86000" y="1201303"/>
                  <a:pt x="77337" y="1187355"/>
                  <a:pt x="68238" y="1173707"/>
                </a:cubicBezTo>
                <a:cubicBezTo>
                  <a:pt x="-411" y="967759"/>
                  <a:pt x="67958" y="1198022"/>
                  <a:pt x="27295" y="764275"/>
                </a:cubicBezTo>
                <a:cubicBezTo>
                  <a:pt x="23793" y="726924"/>
                  <a:pt x="0" y="655092"/>
                  <a:pt x="0" y="655092"/>
                </a:cubicBezTo>
                <a:cubicBezTo>
                  <a:pt x="4549" y="595952"/>
                  <a:pt x="6290" y="536529"/>
                  <a:pt x="13647" y="477672"/>
                </a:cubicBezTo>
                <a:cubicBezTo>
                  <a:pt x="15431" y="463397"/>
                  <a:pt x="19315" y="448698"/>
                  <a:pt x="27295" y="436728"/>
                </a:cubicBezTo>
                <a:cubicBezTo>
                  <a:pt x="38001" y="420669"/>
                  <a:pt x="55882" y="410612"/>
                  <a:pt x="68238" y="395785"/>
                </a:cubicBezTo>
                <a:cubicBezTo>
                  <a:pt x="115724" y="338802"/>
                  <a:pt x="69264" y="363599"/>
                  <a:pt x="136477" y="341194"/>
                </a:cubicBezTo>
                <a:cubicBezTo>
                  <a:pt x="197524" y="249626"/>
                  <a:pt x="125610" y="339341"/>
                  <a:pt x="204716" y="286603"/>
                </a:cubicBezTo>
                <a:cubicBezTo>
                  <a:pt x="220775" y="275897"/>
                  <a:pt x="230832" y="258016"/>
                  <a:pt x="245659" y="245660"/>
                </a:cubicBezTo>
                <a:cubicBezTo>
                  <a:pt x="318365" y="185071"/>
                  <a:pt x="253681" y="245752"/>
                  <a:pt x="327546" y="204716"/>
                </a:cubicBezTo>
                <a:cubicBezTo>
                  <a:pt x="356223" y="188784"/>
                  <a:pt x="409432" y="150125"/>
                  <a:pt x="409432" y="150125"/>
                </a:cubicBezTo>
                <a:cubicBezTo>
                  <a:pt x="436728" y="154674"/>
                  <a:pt x="467293" y="150044"/>
                  <a:pt x="491319" y="163773"/>
                </a:cubicBezTo>
                <a:cubicBezTo>
                  <a:pt x="510722" y="174860"/>
                  <a:pt x="504967" y="249932"/>
                  <a:pt x="504967" y="259307"/>
                </a:cubicBezTo>
              </a:path>
            </a:pathLst>
          </a:custGeom>
          <a:solidFill>
            <a:schemeClr val="accent3"/>
          </a:solidFill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228600" y="2514600"/>
            <a:ext cx="0" cy="182880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 flipH="1">
            <a:off x="373147" y="3172640"/>
            <a:ext cx="1455654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10 cm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-14730" y="6482855"/>
            <a:ext cx="1799881" cy="12510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 flipH="1">
            <a:off x="1814069" y="6244651"/>
            <a:ext cx="1767331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10 cm</a:t>
            </a:r>
            <a:endParaRPr lang="en-U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176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5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8" grpId="0" animBg="1"/>
      <p:bldP spid="72" grpId="0" animBg="1"/>
      <p:bldP spid="76" grpId="0" animBg="1"/>
      <p:bldP spid="82" grpId="0" animBg="1"/>
      <p:bldP spid="86" grpId="0" animBg="1"/>
      <p:bldP spid="90" grpId="0" animBg="1"/>
      <p:bldP spid="94" grpId="0" animBg="1"/>
      <p:bldP spid="95" grpId="0" animBg="1"/>
      <p:bldP spid="98" grpId="0" animBg="1"/>
      <p:bldP spid="10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380999"/>
            <a:ext cx="201907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Atlas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4400" y="1718608"/>
            <a:ext cx="7696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Atlas  </a:t>
            </a:r>
            <a:r>
              <a:rPr lang="en-US" sz="6000" b="1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adalah</a:t>
            </a:r>
            <a:r>
              <a:rPr lang="en-US" sz="6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kumpulan</a:t>
            </a:r>
            <a:r>
              <a:rPr lang="en-US" sz="6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peta-peta</a:t>
            </a:r>
            <a:r>
              <a:rPr lang="en-US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dalam</a:t>
            </a:r>
            <a:r>
              <a:rPr lang="en-US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bentuk</a:t>
            </a:r>
            <a:r>
              <a:rPr lang="en-US" sz="6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buku</a:t>
            </a:r>
            <a:r>
              <a:rPr lang="en-US" sz="6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atau</a:t>
            </a:r>
            <a:r>
              <a:rPr lang="en-US" sz="6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en-US" sz="60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dibukukan</a:t>
            </a:r>
            <a:r>
              <a:rPr lang="en-US" sz="60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.</a:t>
            </a:r>
            <a:endParaRPr lang="en-US" sz="6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26" name="Picture 2" descr="http://www.edusarana.com/images/ATLAS%20KG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0538"/>
            <a:ext cx="4577254" cy="67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41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5800" y="533400"/>
            <a:ext cx="7869064" cy="76944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4400" b="1" i="1" dirty="0" err="1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Komponen</a:t>
            </a:r>
            <a:r>
              <a:rPr lang="en-US" sz="4400" b="1" i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Atlas</a:t>
            </a:r>
            <a:endParaRPr lang="en-US" sz="4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5800" y="1487214"/>
            <a:ext cx="786906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1)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Judul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Atlas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800" y="2249214"/>
            <a:ext cx="786906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2)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Daftar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Isi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3011214"/>
            <a:ext cx="786906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3) Kata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pengantar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4510" y="3769851"/>
            <a:ext cx="785035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4)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Daftar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singkatan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penting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legenda</a:t>
            </a:r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4535214"/>
            <a:ext cx="786906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5) Isi atlas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4510" y="5297214"/>
            <a:ext cx="7850354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6) </a:t>
            </a:r>
            <a:r>
              <a:rPr lang="en-US" sz="36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Indeks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81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1worldglobes.com/images/Globe_Bars/atlas_globe_bar_z132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4361793" cy="635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657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7200" y="380999"/>
            <a:ext cx="8153400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maksudnya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Konvensional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1237565"/>
            <a:ext cx="8153400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Konfensional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berarti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simbol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lambang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yang </a:t>
            </a:r>
            <a:r>
              <a:rPr lang="fi-FI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digunakan pada peta telah disepakati oleh ahli-ahli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kartografi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di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dunia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3402359"/>
            <a:ext cx="81534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Apa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maksudnya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Selektif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?</a:t>
            </a:r>
          </a:p>
        </p:txBody>
      </p:sp>
      <p:sp>
        <p:nvSpPr>
          <p:cNvPr id="5" name="Rectangle 4"/>
          <p:cNvSpPr/>
          <p:nvPr/>
        </p:nvSpPr>
        <p:spPr>
          <a:xfrm>
            <a:off x="432619" y="4191000"/>
            <a:ext cx="8153400" cy="175432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Sel</a:t>
            </a:r>
            <a:r>
              <a:rPr lang="id-ID" sz="3600" i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</a:t>
            </a:r>
            <a:r>
              <a:rPr lang="en-US" sz="3600" i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ktif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berarti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hanya</a:t>
            </a:r>
            <a:r>
              <a:rPr lang="en-US" sz="3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nampilkan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sebagian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informasi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dari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kenampakan</a:t>
            </a:r>
            <a:endParaRPr lang="en-US" sz="3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permukaan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bumi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943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457200"/>
            <a:ext cx="41805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Apakah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fungsi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 </a:t>
            </a:r>
          </a:p>
        </p:txBody>
      </p:sp>
      <p:sp>
        <p:nvSpPr>
          <p:cNvPr id="3" name="Rectangle 2"/>
          <p:cNvSpPr/>
          <p:nvPr/>
        </p:nvSpPr>
        <p:spPr>
          <a:xfrm>
            <a:off x="589935" y="2057400"/>
            <a:ext cx="8001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Menyajikan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informasi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tentang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suatu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tempat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92D05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457200" indent="-457200"/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secara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keruangan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Contoh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: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letak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serta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jarak</a:t>
            </a:r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luas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nl-NL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dan </a:t>
            </a:r>
            <a:r>
              <a:rPr lang="nl-NL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bentuk, arah dan kemiringan.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dirty="0" err="1" smtClean="0">
                <a:solidFill>
                  <a:srgbClr val="00B0F0"/>
                </a:solidFill>
              </a:rPr>
              <a:t>Menggambarkan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kenampakan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bentang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 smtClean="0">
                <a:solidFill>
                  <a:srgbClr val="00B0F0"/>
                </a:solidFill>
              </a:rPr>
              <a:t>alam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it-IT" sz="3200" dirty="0" smtClean="0">
                <a:solidFill>
                  <a:srgbClr val="00B0F0"/>
                </a:solidFill>
              </a:rPr>
              <a:t>dan </a:t>
            </a:r>
            <a:r>
              <a:rPr lang="it-IT" sz="3200" dirty="0">
                <a:solidFill>
                  <a:srgbClr val="00B0F0"/>
                </a:solidFill>
              </a:rPr>
              <a:t>budaya di muka bumi. Contoh: </a:t>
            </a:r>
            <a:r>
              <a:rPr lang="it-IT" sz="3200" dirty="0" smtClean="0">
                <a:solidFill>
                  <a:srgbClr val="00B0F0"/>
                </a:solidFill>
              </a:rPr>
              <a:t>persebaran </a:t>
            </a:r>
            <a:r>
              <a:rPr lang="en-US" sz="3200" dirty="0" err="1" smtClean="0">
                <a:solidFill>
                  <a:srgbClr val="00B0F0"/>
                </a:solidFill>
              </a:rPr>
              <a:t>alami</a:t>
            </a:r>
            <a:r>
              <a:rPr lang="en-US" sz="3200" dirty="0" smtClean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dan</a:t>
            </a:r>
            <a:r>
              <a:rPr lang="en-US" sz="3200" dirty="0">
                <a:solidFill>
                  <a:srgbClr val="00B0F0"/>
                </a:solidFill>
              </a:rPr>
              <a:t> </a:t>
            </a:r>
            <a:r>
              <a:rPr lang="en-US" sz="3200" dirty="0" err="1">
                <a:solidFill>
                  <a:srgbClr val="00B0F0"/>
                </a:solidFill>
              </a:rPr>
              <a:t>nonalami</a:t>
            </a:r>
            <a:r>
              <a:rPr lang="en-US" sz="3200" dirty="0">
                <a:solidFill>
                  <a:srgbClr val="00B0F0"/>
                </a:solidFill>
              </a:rPr>
              <a:t>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it-IT" sz="3200" dirty="0" smtClean="0">
                <a:solidFill>
                  <a:srgbClr val="FFFF00"/>
                </a:solidFill>
              </a:rPr>
              <a:t>Memberikan </a:t>
            </a:r>
            <a:r>
              <a:rPr lang="it-IT" sz="3200" dirty="0">
                <a:solidFill>
                  <a:srgbClr val="FFFF00"/>
                </a:solidFill>
              </a:rPr>
              <a:t>informasi gejala geografis di </a:t>
            </a:r>
            <a:r>
              <a:rPr lang="it-IT" sz="3200" dirty="0" smtClean="0">
                <a:solidFill>
                  <a:srgbClr val="FFFF00"/>
                </a:solidFill>
              </a:rPr>
              <a:t>atas </a:t>
            </a:r>
            <a:r>
              <a:rPr lang="en-US" sz="3200" dirty="0" err="1" smtClean="0">
                <a:solidFill>
                  <a:srgbClr val="FFFF00"/>
                </a:solidFill>
              </a:rPr>
              <a:t>permukaan</a:t>
            </a:r>
            <a:r>
              <a:rPr lang="en-US" sz="3200" dirty="0" smtClean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bumi</a:t>
            </a:r>
            <a:r>
              <a:rPr lang="en-US" sz="3200" dirty="0">
                <a:solidFill>
                  <a:srgbClr val="FFFF00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599" y="1126953"/>
            <a:ext cx="79813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Secara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lebih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khusus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memiliki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beberapa</a:t>
            </a:r>
            <a:endParaRPr lang="en-U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fungsi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sebagai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2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berikut</a:t>
            </a:r>
            <a:r>
              <a:rPr 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137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676449"/>
            <a:ext cx="84582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Cabang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ilmu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yang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khusus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mempelajari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seluk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beluk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disebut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kartografi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 </a:t>
            </a:r>
            <a:endParaRPr lang="en-US" sz="4400" i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44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Ahli</a:t>
            </a:r>
            <a:r>
              <a:rPr lang="en-US" sz="4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dalam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bidang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kartografi</a:t>
            </a:r>
            <a:r>
              <a:rPr lang="en-US" sz="4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disebut</a:t>
            </a:r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kartograf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</a:p>
          <a:p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Asosiasi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kartografi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Internasional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4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adalah</a:t>
            </a:r>
            <a:r>
              <a: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44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International Cartographic 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Association</a:t>
            </a:r>
            <a:r>
              <a:rPr lang="en-US" sz="4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.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" name="Picture 14" descr="D:\Manto\KBM 1213\Bahan Ajar\Sem 1\Home.pn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5562600"/>
            <a:ext cx="990600" cy="1092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269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33400" y="2986072"/>
            <a:ext cx="2590801" cy="1371600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Jenis-jenis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58485" y="2027121"/>
            <a:ext cx="2743200" cy="56719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Berdasarkan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Isinya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371949" y="4407437"/>
            <a:ext cx="2743200" cy="599801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Berdasarkan</a:t>
            </a:r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0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Obyeknya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Notched Right Arrow 8"/>
          <p:cNvSpPr/>
          <p:nvPr/>
        </p:nvSpPr>
        <p:spPr>
          <a:xfrm>
            <a:off x="5272804" y="1125637"/>
            <a:ext cx="3429000" cy="853562"/>
          </a:xfrm>
          <a:prstGeom prst="notchedRightArrow">
            <a:avLst>
              <a:gd name="adj1" fmla="val 52277"/>
              <a:gd name="adj2" fmla="val 98957"/>
            </a:avLst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2" action="ppaction://hlinksldjump"/>
              </a:rPr>
              <a:t>Peta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Umum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1" name="Notched Right Arrow 10">
            <a:hlinkClick r:id="rId3" action="ppaction://hlinksldjump"/>
          </p:cNvPr>
          <p:cNvSpPr/>
          <p:nvPr/>
        </p:nvSpPr>
        <p:spPr>
          <a:xfrm>
            <a:off x="5115149" y="1926689"/>
            <a:ext cx="3581400" cy="853562"/>
          </a:xfrm>
          <a:prstGeom prst="notchedRightArrow">
            <a:avLst>
              <a:gd name="adj1" fmla="val 52277"/>
              <a:gd name="adj2" fmla="val 98957"/>
            </a:avLst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Khusus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Notched Right Arrow 11">
            <a:hlinkClick r:id="rId4" action="ppaction://hlinksldjump"/>
          </p:cNvPr>
          <p:cNvSpPr/>
          <p:nvPr/>
        </p:nvSpPr>
        <p:spPr>
          <a:xfrm>
            <a:off x="5158885" y="3245091"/>
            <a:ext cx="3429000" cy="853562"/>
          </a:xfrm>
          <a:prstGeom prst="notchedRightArrow">
            <a:avLst>
              <a:gd name="adj1" fmla="val 52277"/>
              <a:gd name="adj2" fmla="val 98957"/>
            </a:avLst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Dinamic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Notched Right Arrow 12"/>
          <p:cNvSpPr/>
          <p:nvPr/>
        </p:nvSpPr>
        <p:spPr>
          <a:xfrm>
            <a:off x="5235085" y="4042118"/>
            <a:ext cx="3429000" cy="853562"/>
          </a:xfrm>
          <a:prstGeom prst="notchedRightArrow">
            <a:avLst>
              <a:gd name="adj1" fmla="val 52277"/>
              <a:gd name="adj2" fmla="val 98957"/>
            </a:avLst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Peta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hlinkClick r:id="rId5" action="ppaction://hlinksldjump"/>
              </a:rPr>
              <a:t>Stationer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361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1444</Words>
  <Application>Microsoft Office PowerPoint</Application>
  <PresentationFormat>On-screen Show (4:3)</PresentationFormat>
  <Paragraphs>224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Etin</dc:creator>
  <cp:lastModifiedBy>Chairuddin .</cp:lastModifiedBy>
  <cp:revision>57</cp:revision>
  <dcterms:created xsi:type="dcterms:W3CDTF">2012-12-23T05:27:08Z</dcterms:created>
  <dcterms:modified xsi:type="dcterms:W3CDTF">2016-08-31T10:27:40Z</dcterms:modified>
</cp:coreProperties>
</file>